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7"/>
  </p:notesMasterIdLst>
  <p:handoutMasterIdLst>
    <p:handoutMasterId r:id="rId18"/>
  </p:handoutMasterIdLst>
  <p:sldIdLst>
    <p:sldId id="346" r:id="rId2"/>
    <p:sldId id="407" r:id="rId3"/>
    <p:sldId id="387" r:id="rId4"/>
    <p:sldId id="406" r:id="rId5"/>
    <p:sldId id="408" r:id="rId6"/>
    <p:sldId id="409" r:id="rId7"/>
    <p:sldId id="410" r:id="rId8"/>
    <p:sldId id="389" r:id="rId9"/>
    <p:sldId id="392" r:id="rId10"/>
    <p:sldId id="397" r:id="rId11"/>
    <p:sldId id="412" r:id="rId12"/>
    <p:sldId id="398" r:id="rId13"/>
    <p:sldId id="404" r:id="rId14"/>
    <p:sldId id="411" r:id="rId15"/>
    <p:sldId id="395" r:id="rId16"/>
  </p:sldIdLst>
  <p:sldSz cx="9144000" cy="6858000" type="screen4x3"/>
  <p:notesSz cx="6648450" cy="9850438"/>
  <p:defaultTextStyle>
    <a:defPPr>
      <a:defRPr lang="de-DE"/>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4065">
          <p15:clr>
            <a:srgbClr val="A4A3A4"/>
          </p15:clr>
        </p15:guide>
        <p15:guide id="2" orient="horz" pos="1054">
          <p15:clr>
            <a:srgbClr val="A4A3A4"/>
          </p15:clr>
        </p15:guide>
        <p15:guide id="3" orient="horz" pos="1230">
          <p15:clr>
            <a:srgbClr val="A4A3A4"/>
          </p15:clr>
        </p15:guide>
        <p15:guide id="4" orient="horz" pos="311">
          <p15:clr>
            <a:srgbClr val="A4A3A4"/>
          </p15:clr>
        </p15:guide>
        <p15:guide id="5" orient="horz" pos="4292">
          <p15:clr>
            <a:srgbClr val="A4A3A4"/>
          </p15:clr>
        </p15:guide>
        <p15:guide id="6" orient="horz" pos="4160">
          <p15:clr>
            <a:srgbClr val="A4A3A4"/>
          </p15:clr>
        </p15:guide>
        <p15:guide id="7" orient="horz" pos="1710">
          <p15:clr>
            <a:srgbClr val="A4A3A4"/>
          </p15:clr>
        </p15:guide>
        <p15:guide id="8" orient="horz" pos="500">
          <p15:clr>
            <a:srgbClr val="A4A3A4"/>
          </p15:clr>
        </p15:guide>
        <p15:guide id="9" pos="450">
          <p15:clr>
            <a:srgbClr val="A4A3A4"/>
          </p15:clr>
        </p15:guide>
        <p15:guide id="10" pos="5313">
          <p15:clr>
            <a:srgbClr val="A4A3A4"/>
          </p15:clr>
        </p15:guide>
        <p15:guide id="11" pos="45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B0A1"/>
    <a:srgbClr val="6080A6"/>
    <a:srgbClr val="8F1936"/>
    <a:srgbClr val="8F71A0"/>
    <a:srgbClr val="D7DFE9"/>
    <a:srgbClr val="AFBFD3"/>
    <a:srgbClr val="88A0BC"/>
    <a:srgbClr val="E7D2D6"/>
    <a:srgbClr val="DAD0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0194" autoAdjust="0"/>
  </p:normalViewPr>
  <p:slideViewPr>
    <p:cSldViewPr>
      <p:cViewPr varScale="1">
        <p:scale>
          <a:sx n="56" d="100"/>
          <a:sy n="56" d="100"/>
        </p:scale>
        <p:origin x="-1488" y="-96"/>
      </p:cViewPr>
      <p:guideLst>
        <p:guide orient="horz" pos="4065"/>
        <p:guide orient="horz" pos="1054"/>
        <p:guide orient="horz" pos="1230"/>
        <p:guide orient="horz" pos="311"/>
        <p:guide orient="horz" pos="4292"/>
        <p:guide orient="horz" pos="4160"/>
        <p:guide orient="horz" pos="1710"/>
        <p:guide orient="horz" pos="500"/>
        <p:guide pos="450"/>
        <p:guide pos="5313"/>
        <p:guide pos="4560"/>
      </p:guideLst>
    </p:cSldViewPr>
  </p:slideViewPr>
  <p:outlineViewPr>
    <p:cViewPr>
      <p:scale>
        <a:sx n="40" d="100"/>
        <a:sy n="40" d="100"/>
      </p:scale>
      <p:origin x="0" y="0"/>
    </p:cViewPr>
  </p:outlin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1720" cy="493074"/>
          </a:xfrm>
          <a:prstGeom prst="rect">
            <a:avLst/>
          </a:prstGeom>
        </p:spPr>
        <p:txBody>
          <a:bodyPr vert="horz" wrap="square" lIns="90206" tIns="45103" rIns="90206" bIns="45103" numCol="1" anchor="t" anchorCtr="0" compatLnSpc="1">
            <a:prstTxWarp prst="textNoShape">
              <a:avLst/>
            </a:prstTxWarp>
          </a:bodyPr>
          <a:lstStyle>
            <a:lvl1pPr eaLnBrk="0" hangingPunct="0">
              <a:defRPr sz="1200"/>
            </a:lvl1pPr>
          </a:lstStyle>
          <a:p>
            <a:pPr>
              <a:defRPr/>
            </a:pPr>
            <a:endParaRPr lang="de-DE"/>
          </a:p>
        </p:txBody>
      </p:sp>
      <p:sp>
        <p:nvSpPr>
          <p:cNvPr id="3" name="Datumsplatzhalter 2"/>
          <p:cNvSpPr>
            <a:spLocks noGrp="1"/>
          </p:cNvSpPr>
          <p:nvPr>
            <p:ph type="dt" sz="quarter" idx="1"/>
          </p:nvPr>
        </p:nvSpPr>
        <p:spPr>
          <a:xfrm>
            <a:off x="3765178" y="0"/>
            <a:ext cx="2881720" cy="493074"/>
          </a:xfrm>
          <a:prstGeom prst="rect">
            <a:avLst/>
          </a:prstGeom>
        </p:spPr>
        <p:txBody>
          <a:bodyPr vert="horz" wrap="square" lIns="90206" tIns="45103" rIns="90206" bIns="45103" numCol="1" anchor="t" anchorCtr="0" compatLnSpc="1">
            <a:prstTxWarp prst="textNoShape">
              <a:avLst/>
            </a:prstTxWarp>
          </a:bodyPr>
          <a:lstStyle>
            <a:lvl1pPr algn="r" eaLnBrk="0" hangingPunct="0">
              <a:defRPr sz="1200"/>
            </a:lvl1pPr>
          </a:lstStyle>
          <a:p>
            <a:pPr>
              <a:defRPr/>
            </a:pPr>
            <a:fld id="{FED196A9-7DF7-474D-98B2-FE283AAB806A}" type="datetime1">
              <a:rPr lang="de-DE"/>
              <a:pPr>
                <a:defRPr/>
              </a:pPr>
              <a:t>31.05.2016</a:t>
            </a:fld>
            <a:endParaRPr lang="de-DE"/>
          </a:p>
        </p:txBody>
      </p:sp>
      <p:sp>
        <p:nvSpPr>
          <p:cNvPr id="4" name="Fußzeilenplatzhalter 3"/>
          <p:cNvSpPr>
            <a:spLocks noGrp="1"/>
          </p:cNvSpPr>
          <p:nvPr>
            <p:ph type="ftr" sz="quarter" idx="2"/>
          </p:nvPr>
        </p:nvSpPr>
        <p:spPr>
          <a:xfrm>
            <a:off x="0" y="9355790"/>
            <a:ext cx="2881720" cy="493073"/>
          </a:xfrm>
          <a:prstGeom prst="rect">
            <a:avLst/>
          </a:prstGeom>
        </p:spPr>
        <p:txBody>
          <a:bodyPr vert="horz" wrap="square" lIns="90206" tIns="45103" rIns="90206" bIns="45103" numCol="1" anchor="b" anchorCtr="0" compatLnSpc="1">
            <a:prstTxWarp prst="textNoShape">
              <a:avLst/>
            </a:prstTxWarp>
          </a:bodyPr>
          <a:lstStyle>
            <a:lvl1pPr eaLnBrk="0" hangingPunct="0">
              <a:defRPr sz="1200"/>
            </a:lvl1pPr>
          </a:lstStyle>
          <a:p>
            <a:pPr>
              <a:defRPr/>
            </a:pPr>
            <a:endParaRPr lang="de-DE"/>
          </a:p>
        </p:txBody>
      </p:sp>
      <p:sp>
        <p:nvSpPr>
          <p:cNvPr id="5" name="Foliennummernplatzhalter 4"/>
          <p:cNvSpPr>
            <a:spLocks noGrp="1"/>
          </p:cNvSpPr>
          <p:nvPr>
            <p:ph type="sldNum" sz="quarter" idx="3"/>
          </p:nvPr>
        </p:nvSpPr>
        <p:spPr>
          <a:xfrm>
            <a:off x="3765178" y="9355790"/>
            <a:ext cx="2881720" cy="493073"/>
          </a:xfrm>
          <a:prstGeom prst="rect">
            <a:avLst/>
          </a:prstGeom>
        </p:spPr>
        <p:txBody>
          <a:bodyPr vert="horz" wrap="square" lIns="90206" tIns="45103" rIns="90206" bIns="45103" numCol="1" anchor="b" anchorCtr="0" compatLnSpc="1">
            <a:prstTxWarp prst="textNoShape">
              <a:avLst/>
            </a:prstTxWarp>
          </a:bodyPr>
          <a:lstStyle>
            <a:lvl1pPr algn="r" eaLnBrk="0" hangingPunct="0">
              <a:defRPr sz="1200"/>
            </a:lvl1pPr>
          </a:lstStyle>
          <a:p>
            <a:pPr>
              <a:defRPr/>
            </a:pPr>
            <a:fld id="{BAE9C40E-19B5-406E-BD55-2E8A137EE901}" type="slidenum">
              <a:rPr lang="de-DE"/>
              <a:pPr>
                <a:defRPr/>
              </a:pPr>
              <a:t>‹Nr.›</a:t>
            </a:fld>
            <a:endParaRPr lang="de-DE"/>
          </a:p>
        </p:txBody>
      </p:sp>
    </p:spTree>
    <p:extLst>
      <p:ext uri="{BB962C8B-B14F-4D97-AF65-F5344CB8AC3E}">
        <p14:creationId xmlns:p14="http://schemas.microsoft.com/office/powerpoint/2010/main" val="3741457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1720" cy="493074"/>
          </a:xfrm>
          <a:prstGeom prst="rect">
            <a:avLst/>
          </a:prstGeom>
          <a:noFill/>
          <a:ln w="9525">
            <a:noFill/>
            <a:miter lim="800000"/>
            <a:headEnd/>
            <a:tailEnd/>
          </a:ln>
        </p:spPr>
        <p:txBody>
          <a:bodyPr vert="horz" wrap="square" lIns="90206" tIns="45103" rIns="90206" bIns="45103" numCol="1" anchor="t" anchorCtr="0" compatLnSpc="1">
            <a:prstTxWarp prst="textNoShape">
              <a:avLst/>
            </a:prstTxWarp>
          </a:bodyPr>
          <a:lstStyle>
            <a:lvl1pPr eaLnBrk="0" hangingPunct="0">
              <a:defRPr sz="1200"/>
            </a:lvl1pPr>
          </a:lstStyle>
          <a:p>
            <a:pPr>
              <a:defRPr/>
            </a:pPr>
            <a:endParaRPr lang="de-DE"/>
          </a:p>
        </p:txBody>
      </p:sp>
      <p:sp>
        <p:nvSpPr>
          <p:cNvPr id="4099" name="Rectangle 3"/>
          <p:cNvSpPr>
            <a:spLocks noGrp="1" noChangeArrowheads="1"/>
          </p:cNvSpPr>
          <p:nvPr>
            <p:ph type="dt" idx="1"/>
          </p:nvPr>
        </p:nvSpPr>
        <p:spPr bwMode="auto">
          <a:xfrm>
            <a:off x="3766730" y="0"/>
            <a:ext cx="2881720" cy="493074"/>
          </a:xfrm>
          <a:prstGeom prst="rect">
            <a:avLst/>
          </a:prstGeom>
          <a:noFill/>
          <a:ln w="9525">
            <a:noFill/>
            <a:miter lim="800000"/>
            <a:headEnd/>
            <a:tailEnd/>
          </a:ln>
        </p:spPr>
        <p:txBody>
          <a:bodyPr vert="horz" wrap="square" lIns="90206" tIns="45103" rIns="90206" bIns="45103" numCol="1" anchor="t" anchorCtr="0" compatLnSpc="1">
            <a:prstTxWarp prst="textNoShape">
              <a:avLst/>
            </a:prstTxWarp>
          </a:bodyPr>
          <a:lstStyle>
            <a:lvl1pPr algn="r" eaLnBrk="0" hangingPunct="0">
              <a:defRPr sz="1200"/>
            </a:lvl1pPr>
          </a:lstStyle>
          <a:p>
            <a:pPr>
              <a:defRPr/>
            </a:pPr>
            <a:endParaRPr lang="de-DE"/>
          </a:p>
        </p:txBody>
      </p:sp>
      <p:sp>
        <p:nvSpPr>
          <p:cNvPr id="19460" name="Rectangle 4"/>
          <p:cNvSpPr>
            <a:spLocks noGrp="1" noRot="1" noChangeAspect="1" noChangeArrowheads="1" noTextEdit="1"/>
          </p:cNvSpPr>
          <p:nvPr>
            <p:ph type="sldImg" idx="2"/>
          </p:nvPr>
        </p:nvSpPr>
        <p:spPr bwMode="auto">
          <a:xfrm>
            <a:off x="862013" y="738188"/>
            <a:ext cx="4924425" cy="3694112"/>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886564" y="4678683"/>
            <a:ext cx="4875323" cy="4432933"/>
          </a:xfrm>
          <a:prstGeom prst="rect">
            <a:avLst/>
          </a:prstGeom>
          <a:noFill/>
          <a:ln w="9525">
            <a:noFill/>
            <a:miter lim="800000"/>
            <a:headEnd/>
            <a:tailEnd/>
          </a:ln>
        </p:spPr>
        <p:txBody>
          <a:bodyPr vert="horz" wrap="square" lIns="90206" tIns="45103" rIns="90206" bIns="45103"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102" name="Rectangle 6"/>
          <p:cNvSpPr>
            <a:spLocks noGrp="1" noChangeArrowheads="1"/>
          </p:cNvSpPr>
          <p:nvPr>
            <p:ph type="ftr" sz="quarter" idx="4"/>
          </p:nvPr>
        </p:nvSpPr>
        <p:spPr bwMode="auto">
          <a:xfrm>
            <a:off x="0" y="9357364"/>
            <a:ext cx="2881720" cy="493074"/>
          </a:xfrm>
          <a:prstGeom prst="rect">
            <a:avLst/>
          </a:prstGeom>
          <a:noFill/>
          <a:ln w="9525">
            <a:noFill/>
            <a:miter lim="800000"/>
            <a:headEnd/>
            <a:tailEnd/>
          </a:ln>
        </p:spPr>
        <p:txBody>
          <a:bodyPr vert="horz" wrap="square" lIns="90206" tIns="45103" rIns="90206" bIns="45103" numCol="1" anchor="b" anchorCtr="0" compatLnSpc="1">
            <a:prstTxWarp prst="textNoShape">
              <a:avLst/>
            </a:prstTxWarp>
          </a:bodyPr>
          <a:lstStyle>
            <a:lvl1pPr eaLnBrk="0" hangingPunct="0">
              <a:defRPr sz="1200"/>
            </a:lvl1pPr>
          </a:lstStyle>
          <a:p>
            <a:pPr>
              <a:defRPr/>
            </a:pPr>
            <a:endParaRPr lang="de-DE"/>
          </a:p>
        </p:txBody>
      </p:sp>
      <p:sp>
        <p:nvSpPr>
          <p:cNvPr id="4103" name="Rectangle 7"/>
          <p:cNvSpPr>
            <a:spLocks noGrp="1" noChangeArrowheads="1"/>
          </p:cNvSpPr>
          <p:nvPr>
            <p:ph type="sldNum" sz="quarter" idx="5"/>
          </p:nvPr>
        </p:nvSpPr>
        <p:spPr bwMode="auto">
          <a:xfrm>
            <a:off x="3766730" y="9357364"/>
            <a:ext cx="2881720" cy="493074"/>
          </a:xfrm>
          <a:prstGeom prst="rect">
            <a:avLst/>
          </a:prstGeom>
          <a:noFill/>
          <a:ln w="9525">
            <a:noFill/>
            <a:miter lim="800000"/>
            <a:headEnd/>
            <a:tailEnd/>
          </a:ln>
        </p:spPr>
        <p:txBody>
          <a:bodyPr vert="horz" wrap="square" lIns="90206" tIns="45103" rIns="90206" bIns="45103" numCol="1" anchor="b" anchorCtr="0" compatLnSpc="1">
            <a:prstTxWarp prst="textNoShape">
              <a:avLst/>
            </a:prstTxWarp>
          </a:bodyPr>
          <a:lstStyle>
            <a:lvl1pPr algn="r" eaLnBrk="0" hangingPunct="0">
              <a:defRPr sz="1200"/>
            </a:lvl1pPr>
          </a:lstStyle>
          <a:p>
            <a:pPr>
              <a:defRPr/>
            </a:pPr>
            <a:fld id="{3916ADB4-9C43-4F14-9918-B564487B8854}" type="slidenum">
              <a:rPr lang="de-DE"/>
              <a:pPr>
                <a:defRPr/>
              </a:pPr>
              <a:t>‹Nr.›</a:t>
            </a:fld>
            <a:endParaRPr lang="de-DE"/>
          </a:p>
        </p:txBody>
      </p:sp>
    </p:spTree>
    <p:extLst>
      <p:ext uri="{BB962C8B-B14F-4D97-AF65-F5344CB8AC3E}">
        <p14:creationId xmlns:p14="http://schemas.microsoft.com/office/powerpoint/2010/main" val="145862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862013" y="738188"/>
            <a:ext cx="4924425" cy="3694112"/>
          </a:xfrm>
          <a:ln/>
        </p:spPr>
      </p:sp>
      <p:sp>
        <p:nvSpPr>
          <p:cNvPr id="20483" name="Rectangle 3"/>
          <p:cNvSpPr>
            <a:spLocks noGrp="1" noChangeArrowheads="1"/>
          </p:cNvSpPr>
          <p:nvPr>
            <p:ph type="body" idx="1"/>
          </p:nvPr>
        </p:nvSpPr>
        <p:spPr>
          <a:noFill/>
          <a:ln/>
        </p:spPr>
        <p:txBody>
          <a:bodyPr/>
          <a:lstStyle/>
          <a:p>
            <a:pPr eaLnBrk="1" hangingPunct="1"/>
            <a:endParaRPr lang="de-DE"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033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62013" y="738188"/>
            <a:ext cx="4924425" cy="3694112"/>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3916ADB4-9C43-4F14-9918-B564487B8854}" type="slidenum">
              <a:rPr lang="de-DE" smtClean="0"/>
              <a:pPr>
                <a:defRPr/>
              </a:pPr>
              <a:t>10</a:t>
            </a:fld>
            <a:endParaRPr lang="de-DE"/>
          </a:p>
        </p:txBody>
      </p:sp>
    </p:spTree>
    <p:extLst>
      <p:ext uri="{BB962C8B-B14F-4D97-AF65-F5344CB8AC3E}">
        <p14:creationId xmlns:p14="http://schemas.microsoft.com/office/powerpoint/2010/main" val="4199022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62013" y="738188"/>
            <a:ext cx="4924425" cy="3694112"/>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3916ADB4-9C43-4F14-9918-B564487B8854}" type="slidenum">
              <a:rPr lang="de-DE" smtClean="0"/>
              <a:pPr>
                <a:defRPr/>
              </a:pPr>
              <a:t>11</a:t>
            </a:fld>
            <a:endParaRPr lang="de-DE"/>
          </a:p>
        </p:txBody>
      </p:sp>
    </p:spTree>
    <p:extLst>
      <p:ext uri="{BB962C8B-B14F-4D97-AF65-F5344CB8AC3E}">
        <p14:creationId xmlns:p14="http://schemas.microsoft.com/office/powerpoint/2010/main" val="919110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62013" y="738188"/>
            <a:ext cx="4924425" cy="3694112"/>
          </a:xfrm>
        </p:spPr>
      </p:sp>
      <p:sp>
        <p:nvSpPr>
          <p:cNvPr id="3" name="Notizenplatzhalter 2"/>
          <p:cNvSpPr>
            <a:spLocks noGrp="1"/>
          </p:cNvSpPr>
          <p:nvPr>
            <p:ph type="body" idx="1"/>
          </p:nvPr>
        </p:nvSpPr>
        <p:spPr/>
        <p:txBody>
          <a:bodyPr/>
          <a:lstStyle/>
          <a:p>
            <a:endParaRPr lang="de-DE" sz="1200" kern="1200" dirty="0">
              <a:solidFill>
                <a:schemeClr val="tx1"/>
              </a:solidFill>
              <a:effectLst/>
              <a:latin typeface="Arial" pitchFamily="-112" charset="0"/>
              <a:ea typeface="ＭＳ Ｐゴシック" pitchFamily="-112" charset="-128"/>
              <a:cs typeface="ＭＳ Ｐゴシック" pitchFamily="-112" charset="-128"/>
            </a:endParaRPr>
          </a:p>
        </p:txBody>
      </p:sp>
      <p:sp>
        <p:nvSpPr>
          <p:cNvPr id="4" name="Foliennummernplatzhalter 3"/>
          <p:cNvSpPr>
            <a:spLocks noGrp="1"/>
          </p:cNvSpPr>
          <p:nvPr>
            <p:ph type="sldNum" sz="quarter" idx="10"/>
          </p:nvPr>
        </p:nvSpPr>
        <p:spPr/>
        <p:txBody>
          <a:bodyPr/>
          <a:lstStyle/>
          <a:p>
            <a:pPr>
              <a:defRPr/>
            </a:pPr>
            <a:fld id="{3916ADB4-9C43-4F14-9918-B564487B8854}" type="slidenum">
              <a:rPr lang="de-DE" smtClean="0"/>
              <a:pPr>
                <a:defRPr/>
              </a:pPr>
              <a:t>12</a:t>
            </a:fld>
            <a:endParaRPr lang="de-DE"/>
          </a:p>
        </p:txBody>
      </p:sp>
    </p:spTree>
    <p:extLst>
      <p:ext uri="{BB962C8B-B14F-4D97-AF65-F5344CB8AC3E}">
        <p14:creationId xmlns:p14="http://schemas.microsoft.com/office/powerpoint/2010/main" val="720087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62013" y="738188"/>
            <a:ext cx="4924425" cy="3694112"/>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Arial" pitchFamily="-112" charset="0"/>
                <a:ea typeface="ＭＳ Ｐゴシック" pitchFamily="-112" charset="-128"/>
                <a:cs typeface="ＭＳ Ｐゴシック" pitchFamily="-112" charset="-128"/>
              </a:rPr>
              <a:t>Nach Inhalt Folie 12</a:t>
            </a:r>
          </a:p>
          <a:p>
            <a:r>
              <a:rPr lang="de-DE" sz="1200" kern="1200" dirty="0" smtClean="0">
                <a:solidFill>
                  <a:schemeClr val="tx1"/>
                </a:solidFill>
                <a:effectLst/>
                <a:latin typeface="Arial" pitchFamily="-112" charset="0"/>
                <a:ea typeface="ＭＳ Ｐゴシック" pitchFamily="-112" charset="-128"/>
                <a:cs typeface="ＭＳ Ｐゴシック" pitchFamily="-112" charset="-128"/>
              </a:rPr>
              <a:t>Die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Koordinierungsstelle </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zur Prävention gegen religiös begründete Radikalisierung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ist dabei, mithilfe des qualifizierten Adressverteilers „</a:t>
            </a:r>
            <a:r>
              <a:rPr lang="de-DE" sz="1200" b="1" kern="1200" dirty="0" err="1" smtClean="0">
                <a:solidFill>
                  <a:schemeClr val="tx1"/>
                </a:solidFill>
                <a:effectLst/>
                <a:latin typeface="Arial" pitchFamily="-112" charset="0"/>
                <a:ea typeface="ＭＳ Ｐゴシック" pitchFamily="-112" charset="-128"/>
                <a:cs typeface="ＭＳ Ｐゴシック" pitchFamily="-112" charset="-128"/>
              </a:rPr>
              <a:t>DivAN</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ein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Netzwerk zum spezifischen Austausch</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der in Rheinland-Pfalz geleisteten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pädagogischen Präventionsarbeit</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aufzubauen.</a:t>
            </a:r>
            <a:endParaRPr lang="de-DE" sz="1200" kern="1200" dirty="0" smtClean="0">
              <a:solidFill>
                <a:schemeClr val="tx1"/>
              </a:solidFill>
              <a:effectLst/>
              <a:latin typeface="Arial" pitchFamily="-112" charset="0"/>
              <a:ea typeface="ＭＳ Ｐゴシック" pitchFamily="-112" charset="-128"/>
              <a:cs typeface="ＭＳ Ｐゴシック" pitchFamily="-112" charset="-128"/>
            </a:endParaRPr>
          </a:p>
          <a:p>
            <a:r>
              <a:rPr lang="de-DE" sz="1200" kern="1200" dirty="0" smtClean="0">
                <a:solidFill>
                  <a:schemeClr val="tx1"/>
                </a:solidFill>
                <a:effectLst/>
                <a:latin typeface="Arial" pitchFamily="-112" charset="0"/>
                <a:ea typeface="ＭＳ Ｐゴシック" pitchFamily="-112" charset="-128"/>
                <a:cs typeface="ＭＳ Ｐゴシック" pitchFamily="-112" charset="-128"/>
              </a:rPr>
              <a:t> </a:t>
            </a:r>
          </a:p>
          <a:p>
            <a:r>
              <a:rPr lang="de-DE" sz="1200" b="1" kern="1200" dirty="0" smtClean="0">
                <a:solidFill>
                  <a:schemeClr val="tx1"/>
                </a:solidFill>
                <a:effectLst/>
                <a:latin typeface="Arial" pitchFamily="-112" charset="0"/>
                <a:ea typeface="ＭＳ Ｐゴシック" pitchFamily="-112" charset="-128"/>
                <a:cs typeface="ＭＳ Ｐゴシック" pitchFamily="-112" charset="-128"/>
              </a:rPr>
              <a:t>Ziel</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ist es, die im Landeskonzept formulierten, theoretischen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Bezugspunkte der Salutogenese und Diversitätsorientierung</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im Hinblick auf die Präventionsarbeit mit jungen Menschen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praxisnah umzusetzen.</a:t>
            </a:r>
            <a:endParaRPr lang="de-DE" sz="1200" kern="1200" dirty="0" smtClean="0">
              <a:solidFill>
                <a:schemeClr val="tx1"/>
              </a:solidFill>
              <a:effectLst/>
              <a:latin typeface="Arial" pitchFamily="-112" charset="0"/>
              <a:ea typeface="ＭＳ Ｐゴシック" pitchFamily="-112" charset="-128"/>
              <a:cs typeface="ＭＳ Ｐゴシック" pitchFamily="-112" charset="-128"/>
            </a:endParaRPr>
          </a:p>
          <a:p>
            <a:r>
              <a:rPr lang="de-DE" sz="1200" kern="1200" dirty="0" smtClean="0">
                <a:solidFill>
                  <a:schemeClr val="tx1"/>
                </a:solidFill>
                <a:effectLst/>
                <a:latin typeface="Arial" pitchFamily="-112" charset="0"/>
                <a:ea typeface="ＭＳ Ｐゴシック" pitchFamily="-112" charset="-128"/>
                <a:cs typeface="ＭＳ Ｐゴシック" pitchFamily="-112" charset="-128"/>
              </a:rPr>
              <a:t>Schwerpunkt der Veranstaltung am 31. Mai 2016 wird die Auseinandersetzung mit dem Thema „Salutogenese“ sein.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Salutogenese bedeutet, Jugendliche nicht zu stigmatisieren oder generell als schwach und gefährdet zu betrachten</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a:t>
            </a:r>
          </a:p>
          <a:p>
            <a:r>
              <a:rPr lang="de-DE" sz="1200" kern="1200" dirty="0" smtClean="0">
                <a:solidFill>
                  <a:schemeClr val="tx1"/>
                </a:solidFill>
                <a:effectLst/>
                <a:latin typeface="Arial" pitchFamily="-112" charset="0"/>
                <a:ea typeface="ＭＳ Ｐゴシック" pitchFamily="-112" charset="-128"/>
                <a:cs typeface="ＭＳ Ｐゴシック" pitchFamily="-112" charset="-128"/>
              </a:rPr>
              <a:t>Es soll ein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Blick auf die Bedingungen für eine positive Entwicklung der Heranwachsenden</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geworfen werden.</a:t>
            </a:r>
          </a:p>
          <a:p>
            <a:r>
              <a:rPr lang="de-DE" sz="1200" kern="1200" dirty="0" smtClean="0">
                <a:solidFill>
                  <a:schemeClr val="tx1"/>
                </a:solidFill>
                <a:effectLst/>
                <a:latin typeface="Arial" pitchFamily="-112" charset="0"/>
                <a:ea typeface="ＭＳ Ｐゴシック" pitchFamily="-112" charset="-128"/>
                <a:cs typeface="ＭＳ Ｐゴシック" pitchFamily="-112" charset="-128"/>
              </a:rPr>
              <a:t>Sie setzt dabei präventiv an, um das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Selbstbewusstsein</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der Jugend zu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stärken</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damit diese die Voraussetzungen </a:t>
            </a:r>
            <a:r>
              <a:rPr lang="de-DE" sz="1200" kern="1200" dirty="0" err="1" smtClean="0">
                <a:solidFill>
                  <a:schemeClr val="tx1"/>
                </a:solidFill>
                <a:effectLst/>
                <a:latin typeface="Arial" pitchFamily="-112" charset="0"/>
                <a:ea typeface="ＭＳ Ｐゴシック" pitchFamily="-112" charset="-128"/>
                <a:cs typeface="ＭＳ Ｐゴシック" pitchFamily="-112" charset="-128"/>
              </a:rPr>
              <a:t>haben,möglichen</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Radikalisierungseinflüssen zu widerstehen.</a:t>
            </a:r>
          </a:p>
          <a:p>
            <a:r>
              <a:rPr lang="de-DE" sz="1200" b="1" kern="1200" dirty="0" smtClean="0">
                <a:solidFill>
                  <a:schemeClr val="tx1"/>
                </a:solidFill>
                <a:effectLst/>
                <a:latin typeface="Arial" pitchFamily="-112" charset="0"/>
                <a:ea typeface="ＭＳ Ｐゴシック" pitchFamily="-112" charset="-128"/>
                <a:cs typeface="ＭＳ Ｐゴシック" pitchFamily="-112" charset="-128"/>
              </a:rPr>
              <a:t>Wichtig ist der Blick auf die Entwicklungsbedingungen</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und die Frage, wie fördernde Bedingungen für alle hergestellt werden können und wie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unterstützende Strukturen und gesellschaftliche Interventionen aussehen müssen</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a:t>
            </a:r>
          </a:p>
          <a:p>
            <a:r>
              <a:rPr lang="de-DE" sz="1200" kern="1200" dirty="0" smtClean="0">
                <a:solidFill>
                  <a:schemeClr val="tx1"/>
                </a:solidFill>
                <a:effectLst/>
                <a:latin typeface="Arial" pitchFamily="-112" charset="0"/>
                <a:ea typeface="ＭＳ Ｐゴシック" pitchFamily="-112" charset="-128"/>
                <a:cs typeface="ＭＳ Ｐゴシック" pitchFamily="-112" charset="-128"/>
              </a:rPr>
              <a:t> </a:t>
            </a:r>
          </a:p>
          <a:p>
            <a:r>
              <a:rPr lang="de-DE" sz="1200" kern="1200" dirty="0" smtClean="0">
                <a:solidFill>
                  <a:schemeClr val="tx1"/>
                </a:solidFill>
                <a:effectLst/>
                <a:latin typeface="Arial" pitchFamily="-112" charset="0"/>
                <a:ea typeface="ＭＳ Ｐゴシック" pitchFamily="-112" charset="-128"/>
                <a:cs typeface="ＭＳ Ｐゴシック" pitchFamily="-112" charset="-128"/>
              </a:rPr>
              <a:t>Hier ist es notwendig,</a:t>
            </a:r>
          </a:p>
          <a:p>
            <a:r>
              <a:rPr lang="de-DE" sz="1200" b="1" kern="1200" smtClean="0">
                <a:solidFill>
                  <a:schemeClr val="tx1"/>
                </a:solidFill>
                <a:effectLst/>
                <a:latin typeface="Arial" pitchFamily="-112" charset="0"/>
                <a:ea typeface="ＭＳ Ｐゴシック" pitchFamily="-112" charset="-128"/>
                <a:cs typeface="ＭＳ Ｐゴシック" pitchFamily="-112" charset="-128"/>
              </a:rPr>
              <a:t>bewährte Praxisansätze zu sichten</a:t>
            </a:r>
            <a:r>
              <a:rPr lang="de-DE" sz="1200" kern="1200" smtClean="0">
                <a:solidFill>
                  <a:schemeClr val="tx1"/>
                </a:solidFill>
                <a:effectLst/>
                <a:latin typeface="Arial" pitchFamily="-112" charset="0"/>
                <a:ea typeface="ＭＳ Ｐゴシック" pitchFamily="-112" charset="-128"/>
                <a:cs typeface="ＭＳ Ｐゴシック" pitchFamily="-112" charset="-128"/>
              </a:rPr>
              <a:t> und für einen interdisziplinären Ausbau der Zusammenarbeit zwischen Wissenschaft und praktischer Arbeit zu sorgen.</a:t>
            </a:r>
            <a:endParaRPr lang="de-DE" sz="1200" kern="1200" dirty="0">
              <a:solidFill>
                <a:schemeClr val="tx1"/>
              </a:solidFill>
              <a:effectLst/>
              <a:latin typeface="Arial" pitchFamily="-112" charset="0"/>
              <a:ea typeface="ＭＳ Ｐゴシック" pitchFamily="-112" charset="-128"/>
              <a:cs typeface="ＭＳ Ｐゴシック" pitchFamily="-112" charset="-128"/>
            </a:endParaRPr>
          </a:p>
        </p:txBody>
      </p:sp>
      <p:sp>
        <p:nvSpPr>
          <p:cNvPr id="4" name="Foliennummernplatzhalter 3"/>
          <p:cNvSpPr>
            <a:spLocks noGrp="1"/>
          </p:cNvSpPr>
          <p:nvPr>
            <p:ph type="sldNum" sz="quarter" idx="10"/>
          </p:nvPr>
        </p:nvSpPr>
        <p:spPr/>
        <p:txBody>
          <a:bodyPr/>
          <a:lstStyle/>
          <a:p>
            <a:pPr>
              <a:defRPr/>
            </a:pPr>
            <a:fld id="{3916ADB4-9C43-4F14-9918-B564487B8854}" type="slidenum">
              <a:rPr lang="de-DE" smtClean="0"/>
              <a:pPr>
                <a:defRPr/>
              </a:pPr>
              <a:t>13</a:t>
            </a:fld>
            <a:endParaRPr lang="de-DE"/>
          </a:p>
        </p:txBody>
      </p:sp>
    </p:spTree>
    <p:extLst>
      <p:ext uri="{BB962C8B-B14F-4D97-AF65-F5344CB8AC3E}">
        <p14:creationId xmlns:p14="http://schemas.microsoft.com/office/powerpoint/2010/main" val="1116692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62013" y="738188"/>
            <a:ext cx="4924425" cy="3694112"/>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3916ADB4-9C43-4F14-9918-B564487B8854}" type="slidenum">
              <a:rPr lang="de-DE" smtClean="0"/>
              <a:pPr>
                <a:defRPr/>
              </a:pPr>
              <a:t>14</a:t>
            </a:fld>
            <a:endParaRPr lang="de-DE"/>
          </a:p>
        </p:txBody>
      </p:sp>
    </p:spTree>
    <p:extLst>
      <p:ext uri="{BB962C8B-B14F-4D97-AF65-F5344CB8AC3E}">
        <p14:creationId xmlns:p14="http://schemas.microsoft.com/office/powerpoint/2010/main" val="778924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862013" y="738188"/>
            <a:ext cx="4924425" cy="3694112"/>
          </a:xfrm>
          <a:ln/>
        </p:spPr>
      </p:sp>
      <p:sp>
        <p:nvSpPr>
          <p:cNvPr id="20483" name="Rectangle 3"/>
          <p:cNvSpPr>
            <a:spLocks noGrp="1" noChangeArrowheads="1"/>
          </p:cNvSpPr>
          <p:nvPr>
            <p:ph type="body" idx="1"/>
          </p:nvPr>
        </p:nvSpPr>
        <p:spPr>
          <a:noFill/>
          <a:ln/>
        </p:spPr>
        <p:txBody>
          <a:bodyPr/>
          <a:lstStyle/>
          <a:p>
            <a:pPr eaLnBrk="1" hangingPunct="1"/>
            <a:endParaRPr lang="de-DE"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74106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862013" y="738188"/>
            <a:ext cx="4924425" cy="3694112"/>
          </a:xfrm>
          <a:ln/>
        </p:spPr>
      </p:sp>
      <p:sp>
        <p:nvSpPr>
          <p:cNvPr id="20483" name="Rectangle 3"/>
          <p:cNvSpPr>
            <a:spLocks noGrp="1" noChangeArrowheads="1"/>
          </p:cNvSpPr>
          <p:nvPr>
            <p:ph type="body" idx="1"/>
          </p:nvPr>
        </p:nvSpPr>
        <p:spPr>
          <a:noFill/>
          <a:ln/>
        </p:spPr>
        <p:txBody>
          <a:bodyPr/>
          <a:lstStyle/>
          <a:p>
            <a:pPr eaLnBrk="1" hangingPunct="1"/>
            <a:endParaRPr lang="de-DE" dirty="0" smtClean="0">
              <a:latin typeface="Arial" pitchFamily="34" charset="0"/>
              <a:ea typeface="ＭＳ Ｐゴシック" pitchFamily="34" charset="-128"/>
            </a:endParaRPr>
          </a:p>
        </p:txBody>
      </p:sp>
    </p:spTree>
    <p:extLst>
      <p:ext uri="{BB962C8B-B14F-4D97-AF65-F5344CB8AC3E}">
        <p14:creationId xmlns:p14="http://schemas.microsoft.com/office/powerpoint/2010/main" val="418491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62013" y="738188"/>
            <a:ext cx="4924425" cy="3694112"/>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3916ADB4-9C43-4F14-9918-B564487B8854}" type="slidenum">
              <a:rPr lang="de-DE" smtClean="0"/>
              <a:pPr>
                <a:defRPr/>
              </a:pPr>
              <a:t>3</a:t>
            </a:fld>
            <a:endParaRPr lang="de-DE"/>
          </a:p>
        </p:txBody>
      </p:sp>
    </p:spTree>
    <p:extLst>
      <p:ext uri="{BB962C8B-B14F-4D97-AF65-F5344CB8AC3E}">
        <p14:creationId xmlns:p14="http://schemas.microsoft.com/office/powerpoint/2010/main" val="3674802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62013" y="738188"/>
            <a:ext cx="4924425" cy="3694112"/>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Arial" pitchFamily="-112" charset="0"/>
                <a:ea typeface="ＭＳ Ｐゴシック" pitchFamily="-112" charset="-128"/>
                <a:cs typeface="ＭＳ Ｐゴシック" pitchFamily="-112" charset="-128"/>
              </a:rPr>
              <a:t>Folie 4 </a:t>
            </a:r>
          </a:p>
          <a:p>
            <a:r>
              <a:rPr lang="de-DE" sz="1200" kern="1200" dirty="0" smtClean="0">
                <a:solidFill>
                  <a:schemeClr val="tx1"/>
                </a:solidFill>
                <a:effectLst/>
                <a:latin typeface="Arial" pitchFamily="-112" charset="0"/>
                <a:ea typeface="ＭＳ Ｐゴシック" pitchFamily="-112" charset="-128"/>
                <a:cs typeface="ＭＳ Ｐゴシック" pitchFamily="-112" charset="-128"/>
              </a:rPr>
              <a:t>AUSGANGSLAGE</a:t>
            </a:r>
          </a:p>
          <a:p>
            <a:pPr lvl="0"/>
            <a:r>
              <a:rPr lang="de-DE" sz="1200" b="1" kern="1200" dirty="0" smtClean="0">
                <a:solidFill>
                  <a:schemeClr val="tx1"/>
                </a:solidFill>
                <a:effectLst/>
                <a:latin typeface="Arial" pitchFamily="-112" charset="0"/>
                <a:ea typeface="ＭＳ Ｐゴシック" pitchFamily="-112" charset="-128"/>
                <a:cs typeface="ＭＳ Ｐゴシック" pitchFamily="-112" charset="-128"/>
              </a:rPr>
              <a:t>Radikaler Islam als globales Phänomen</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mit extremer Ausprägung bis hin zu weltweitem Terrorismus</a:t>
            </a:r>
          </a:p>
          <a:p>
            <a:pPr lvl="0"/>
            <a:r>
              <a:rPr lang="de-DE" sz="1200" b="1" kern="1200" dirty="0" smtClean="0">
                <a:solidFill>
                  <a:schemeClr val="tx1"/>
                </a:solidFill>
                <a:effectLst/>
                <a:latin typeface="Arial" pitchFamily="-112" charset="0"/>
                <a:ea typeface="ＭＳ Ｐゴシック" pitchFamily="-112" charset="-128"/>
                <a:cs typeface="ＭＳ Ｐゴシック" pitchFamily="-112" charset="-128"/>
              </a:rPr>
              <a:t>Frage der inneren Sicherheit</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 Aufgabe der Polizei</a:t>
            </a:r>
          </a:p>
          <a:p>
            <a:r>
              <a:rPr lang="de-DE" sz="1200" kern="1200" dirty="0" smtClean="0">
                <a:solidFill>
                  <a:schemeClr val="tx1"/>
                </a:solidFill>
                <a:effectLst/>
                <a:latin typeface="Arial" pitchFamily="-112" charset="0"/>
                <a:ea typeface="ＭＳ Ｐゴシック" pitchFamily="-112" charset="-128"/>
                <a:cs typeface="ＭＳ Ｐゴシック" pitchFamily="-112" charset="-128"/>
              </a:rPr>
              <a:t>Das globale Phänomen islamistischer Radikalisierung gewinnt seit einigen Jahren auch in Deutschland an Aufmerksamkeit und Bedeutung. Es existieren Gruppierungen und Strömungen, die radikalislamisch geprägte Ideologien vertreten.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Nach Erkenntnissen der Sicherheitsbehörden haben diese Gruppierungen häufig eine junge Anhängerschaft</a:t>
            </a:r>
            <a:endParaRPr lang="de-DE" sz="1200" kern="1200" dirty="0" smtClean="0">
              <a:solidFill>
                <a:schemeClr val="tx1"/>
              </a:solidFill>
              <a:effectLst/>
              <a:latin typeface="Arial" pitchFamily="-112" charset="0"/>
              <a:ea typeface="ＭＳ Ｐゴシック" pitchFamily="-112" charset="-128"/>
              <a:cs typeface="ＭＳ Ｐゴシック" pitchFamily="-112" charset="-128"/>
            </a:endParaRPr>
          </a:p>
          <a:p>
            <a:pPr lvl="0"/>
            <a:r>
              <a:rPr lang="de-DE" sz="1200" kern="1200" dirty="0" smtClean="0">
                <a:solidFill>
                  <a:schemeClr val="tx1"/>
                </a:solidFill>
                <a:effectLst/>
                <a:latin typeface="Arial" pitchFamily="-112" charset="0"/>
                <a:ea typeface="ＭＳ Ｐゴシック" pitchFamily="-112" charset="-128"/>
                <a:cs typeface="ＭＳ Ｐゴシック" pitchFamily="-112" charset="-128"/>
              </a:rPr>
              <a:t>Phänomen der religiösen Radikalisierung junger Menschen mit gesellschaftlichen und individuellen Hintergrundbedingungen</a:t>
            </a:r>
          </a:p>
          <a:p>
            <a:r>
              <a:rPr lang="de-DE" sz="1200" kern="1200" dirty="0" smtClean="0">
                <a:solidFill>
                  <a:schemeClr val="tx1"/>
                </a:solidFill>
                <a:effectLst/>
                <a:latin typeface="Arial" pitchFamily="-112" charset="0"/>
                <a:ea typeface="ＭＳ Ｐゴシック" pitchFamily="-112" charset="-128"/>
                <a:cs typeface="ＭＳ Ｐゴシック" pitchFamily="-112" charset="-128"/>
              </a:rPr>
              <a:t>Die Auswertungen der Innenminister und die wissenschaftliche Befassung mit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den Radikalisierungsphänomenen</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unter jungen Menschen legen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besondere gesellschaftliche und individuelle Hintergrundbedingungen </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für die Radikalisierung nahe. </a:t>
            </a:r>
          </a:p>
          <a:p>
            <a:r>
              <a:rPr lang="de-DE" sz="1200" kern="1200" dirty="0" smtClean="0">
                <a:solidFill>
                  <a:schemeClr val="tx1"/>
                </a:solidFill>
                <a:effectLst/>
                <a:latin typeface="Arial" pitchFamily="-112" charset="0"/>
                <a:ea typeface="ＭＳ Ｐゴシック" pitchFamily="-112" charset="-128"/>
                <a:cs typeface="ＭＳ Ｐゴシック" pitchFamily="-112" charset="-128"/>
              </a:rPr>
              <a:t>Zu den gesellschaftlichen Faktoren gehören:</a:t>
            </a:r>
          </a:p>
          <a:p>
            <a:pPr lvl="0"/>
            <a:r>
              <a:rPr lang="de-DE" sz="1200" b="1" kern="1200" dirty="0" smtClean="0">
                <a:solidFill>
                  <a:schemeClr val="tx1"/>
                </a:solidFill>
                <a:effectLst/>
                <a:latin typeface="Arial" pitchFamily="-112" charset="0"/>
                <a:ea typeface="ＭＳ Ｐゴシック" pitchFamily="-112" charset="-128"/>
                <a:cs typeface="ＭＳ Ｐゴシック" pitchFamily="-112" charset="-128"/>
              </a:rPr>
              <a:t>soziale Benachteiligung</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(häufig im Kontext von Migration),</a:t>
            </a:r>
          </a:p>
          <a:p>
            <a:pPr lvl="0"/>
            <a:r>
              <a:rPr lang="de-DE" sz="1200" kern="1200" dirty="0" smtClean="0">
                <a:solidFill>
                  <a:schemeClr val="tx1"/>
                </a:solidFill>
                <a:effectLst/>
                <a:latin typeface="Arial" pitchFamily="-112" charset="0"/>
                <a:ea typeface="ＭＳ Ｐゴシック" pitchFamily="-112" charset="-128"/>
                <a:cs typeface="ＭＳ Ｐゴシック" pitchFamily="-112" charset="-128"/>
              </a:rPr>
              <a:t>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Diskriminierung und Ausgrenzung</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a:t>
            </a:r>
          </a:p>
          <a:p>
            <a:pPr lvl="0"/>
            <a:r>
              <a:rPr lang="de-DE" sz="1200" kern="1200" dirty="0" smtClean="0">
                <a:solidFill>
                  <a:schemeClr val="tx1"/>
                </a:solidFill>
                <a:effectLst/>
                <a:latin typeface="Arial" pitchFamily="-112" charset="0"/>
                <a:ea typeface="ＭＳ Ｐゴシック" pitchFamily="-112" charset="-128"/>
                <a:cs typeface="ＭＳ Ｐゴシック" pitchFamily="-112" charset="-128"/>
              </a:rPr>
              <a:t> aber auch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gesellschaftliche Zuschreibungen</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(Solche Zuschreibungen knüpfen häufig an der Religion an und sind oft negativ konnotiert. Die jungen Menschen können ihnen nicht ausweichen. Es spricht einiges dafür, dass manche in der Gegenreaktion das fundamentalistische religiöse Angebot als identitätsstiftende Grundlage annehmen. ) </a:t>
            </a:r>
          </a:p>
          <a:p>
            <a:r>
              <a:rPr lang="de-DE" sz="1200" kern="1200" dirty="0" smtClean="0">
                <a:solidFill>
                  <a:schemeClr val="tx1"/>
                </a:solidFill>
                <a:effectLst/>
                <a:latin typeface="Arial" pitchFamily="-112" charset="0"/>
                <a:ea typeface="ＭＳ Ｐゴシック" pitchFamily="-112" charset="-128"/>
                <a:cs typeface="ＭＳ Ｐゴシック" pitchFamily="-112" charset="-128"/>
              </a:rPr>
              <a:t>Insgesamt entstehen aber erst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wissenschaftliche Untersuchungen zur Aufarbeitung des Phänomens „radikaler Islam“ im Jugendalter</a:t>
            </a:r>
            <a:endParaRPr lang="de-DE" sz="1200" kern="1200" dirty="0" smtClean="0">
              <a:solidFill>
                <a:schemeClr val="tx1"/>
              </a:solidFill>
              <a:effectLst/>
              <a:latin typeface="Arial" pitchFamily="-112" charset="0"/>
              <a:ea typeface="ＭＳ Ｐゴシック" pitchFamily="-112" charset="-128"/>
              <a:cs typeface="ＭＳ Ｐゴシック" pitchFamily="-112" charset="-128"/>
            </a:endParaRPr>
          </a:p>
          <a:p>
            <a:endParaRPr lang="de-DE" sz="1400" dirty="0"/>
          </a:p>
        </p:txBody>
      </p:sp>
      <p:sp>
        <p:nvSpPr>
          <p:cNvPr id="4" name="Foliennummernplatzhalter 3"/>
          <p:cNvSpPr>
            <a:spLocks noGrp="1"/>
          </p:cNvSpPr>
          <p:nvPr>
            <p:ph type="sldNum" sz="quarter" idx="10"/>
          </p:nvPr>
        </p:nvSpPr>
        <p:spPr/>
        <p:txBody>
          <a:bodyPr/>
          <a:lstStyle/>
          <a:p>
            <a:pPr>
              <a:defRPr/>
            </a:pPr>
            <a:fld id="{3916ADB4-9C43-4F14-9918-B564487B8854}" type="slidenum">
              <a:rPr lang="de-DE" smtClean="0"/>
              <a:pPr>
                <a:defRPr/>
              </a:pPr>
              <a:t>4</a:t>
            </a:fld>
            <a:endParaRPr lang="de-DE"/>
          </a:p>
        </p:txBody>
      </p:sp>
    </p:spTree>
    <p:extLst>
      <p:ext uri="{BB962C8B-B14F-4D97-AF65-F5344CB8AC3E}">
        <p14:creationId xmlns:p14="http://schemas.microsoft.com/office/powerpoint/2010/main" val="962382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62013" y="738188"/>
            <a:ext cx="4924425" cy="3694112"/>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3916ADB4-9C43-4F14-9918-B564487B8854}" type="slidenum">
              <a:rPr lang="de-DE" smtClean="0"/>
              <a:pPr>
                <a:defRPr/>
              </a:pPr>
              <a:t>5</a:t>
            </a:fld>
            <a:endParaRPr lang="de-DE"/>
          </a:p>
        </p:txBody>
      </p:sp>
    </p:spTree>
    <p:extLst>
      <p:ext uri="{BB962C8B-B14F-4D97-AF65-F5344CB8AC3E}">
        <p14:creationId xmlns:p14="http://schemas.microsoft.com/office/powerpoint/2010/main" val="279885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62013" y="738188"/>
            <a:ext cx="4924425" cy="3694112"/>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3916ADB4-9C43-4F14-9918-B564487B8854}" type="slidenum">
              <a:rPr lang="de-DE" smtClean="0"/>
              <a:pPr>
                <a:defRPr/>
              </a:pPr>
              <a:t>6</a:t>
            </a:fld>
            <a:endParaRPr lang="de-DE"/>
          </a:p>
        </p:txBody>
      </p:sp>
    </p:spTree>
    <p:extLst>
      <p:ext uri="{BB962C8B-B14F-4D97-AF65-F5344CB8AC3E}">
        <p14:creationId xmlns:p14="http://schemas.microsoft.com/office/powerpoint/2010/main" val="4032565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62013" y="738188"/>
            <a:ext cx="4924425" cy="3694112"/>
          </a:xfrm>
        </p:spPr>
      </p:sp>
      <p:sp>
        <p:nvSpPr>
          <p:cNvPr id="3" name="Notizenplatzhalter 2"/>
          <p:cNvSpPr>
            <a:spLocks noGrp="1"/>
          </p:cNvSpPr>
          <p:nvPr>
            <p:ph type="body" idx="1"/>
          </p:nvPr>
        </p:nvSpPr>
        <p:spPr/>
        <p:txBody>
          <a:bodyPr/>
          <a:lstStyle/>
          <a:p>
            <a:pPr marL="451028" indent="-451028">
              <a:buFont typeface="Arial" panose="020B0604020202020204" pitchFamily="34" charset="0"/>
              <a:buChar char="•"/>
            </a:pPr>
            <a:r>
              <a:rPr lang="de-DE" dirty="0"/>
              <a:t>Junge  Menschen, die nicht der „Mehrheitskultur“ zugerechnet werden, erfahren zudem ggf. spezifische  Belastungen und Verletzungen aufgrund  ihrer sozialen Lage und ihrer Zugehörigkeit zu einer religiösen Minderheit.</a:t>
            </a:r>
          </a:p>
          <a:p>
            <a:pPr marL="451028" indent="-451028">
              <a:buFont typeface="Arial" panose="020B0604020202020204" pitchFamily="34" charset="0"/>
              <a:buChar char="•"/>
            </a:pPr>
            <a:r>
              <a:rPr lang="de-DE" dirty="0"/>
              <a:t>Extremisten bieten jungen Menschen möglicherweise verlockende Kompensationsangebote für diese spezifischen „Verletzungen“. </a:t>
            </a:r>
          </a:p>
          <a:p>
            <a:pPr marL="451028" indent="-451028">
              <a:buFont typeface="Arial" panose="020B0604020202020204" pitchFamily="34" charset="0"/>
              <a:buChar char="•"/>
            </a:pPr>
            <a:r>
              <a:rPr lang="de-DE" dirty="0"/>
              <a:t>Die jugendtypische Attraktivität des Verbotenen macht Information und Aufklärung, macht Warnung vor den radikalen Kräften wenig wirksam. Pädagogische Prävention muss alternative Wege gehen</a:t>
            </a:r>
          </a:p>
        </p:txBody>
      </p:sp>
      <p:sp>
        <p:nvSpPr>
          <p:cNvPr id="4" name="Foliennummernplatzhalter 3"/>
          <p:cNvSpPr>
            <a:spLocks noGrp="1"/>
          </p:cNvSpPr>
          <p:nvPr>
            <p:ph type="sldNum" sz="quarter" idx="10"/>
          </p:nvPr>
        </p:nvSpPr>
        <p:spPr/>
        <p:txBody>
          <a:bodyPr/>
          <a:lstStyle/>
          <a:p>
            <a:pPr>
              <a:defRPr/>
            </a:pPr>
            <a:fld id="{3916ADB4-9C43-4F14-9918-B564487B8854}" type="slidenum">
              <a:rPr lang="de-DE" smtClean="0"/>
              <a:pPr>
                <a:defRPr/>
              </a:pPr>
              <a:t>7</a:t>
            </a:fld>
            <a:endParaRPr lang="de-DE"/>
          </a:p>
        </p:txBody>
      </p:sp>
    </p:spTree>
    <p:extLst>
      <p:ext uri="{BB962C8B-B14F-4D97-AF65-F5344CB8AC3E}">
        <p14:creationId xmlns:p14="http://schemas.microsoft.com/office/powerpoint/2010/main" val="4236337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62013" y="738188"/>
            <a:ext cx="4924425" cy="3694112"/>
          </a:xfrm>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Arial" pitchFamily="-112" charset="0"/>
                <a:ea typeface="ＭＳ Ｐゴシック" pitchFamily="-112" charset="-128"/>
                <a:cs typeface="ＭＳ Ｐゴシック" pitchFamily="-112" charset="-128"/>
              </a:rPr>
              <a:t>Folie 8</a:t>
            </a:r>
            <a:endParaRPr lang="de-DE" sz="1200" kern="1200" dirty="0" smtClean="0">
              <a:solidFill>
                <a:schemeClr val="tx1"/>
              </a:solidFill>
              <a:effectLst/>
              <a:latin typeface="Arial" pitchFamily="-112" charset="0"/>
              <a:ea typeface="ＭＳ Ｐゴシック" pitchFamily="-112" charset="-128"/>
              <a:cs typeface="ＭＳ Ｐゴシック" pitchFamily="-112" charset="-128"/>
            </a:endParaRPr>
          </a:p>
          <a:p>
            <a:r>
              <a:rPr lang="de-DE" sz="1200" kern="1200" dirty="0" smtClean="0">
                <a:solidFill>
                  <a:schemeClr val="tx1"/>
                </a:solidFill>
                <a:effectLst/>
                <a:latin typeface="Arial" pitchFamily="-112" charset="0"/>
                <a:ea typeface="ＭＳ Ｐゴシック" pitchFamily="-112" charset="-128"/>
                <a:cs typeface="ＭＳ Ｐゴシック" pitchFamily="-112" charset="-128"/>
              </a:rPr>
              <a:t>Die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Erfahrung von gesellschaftlicher Diskriminierung</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von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Stigmatisierung</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und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ethnisch bzw. religiös begründeter Zuschreibung</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ist ein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Anknüpfungspunkt  für die Radikalisierung</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junger Menschen. </a:t>
            </a:r>
          </a:p>
          <a:p>
            <a:r>
              <a:rPr lang="de-DE" sz="1200" kern="1200" dirty="0" smtClean="0">
                <a:solidFill>
                  <a:schemeClr val="tx1"/>
                </a:solidFill>
                <a:effectLst/>
                <a:latin typeface="Arial" pitchFamily="-112" charset="0"/>
                <a:ea typeface="ＭＳ Ｐゴシック" pitchFamily="-112" charset="-128"/>
                <a:cs typeface="ＭＳ Ｐゴシック" pitchFamily="-112" charset="-128"/>
              </a:rPr>
              <a:t>Die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Pädagogische </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Prävention muss deshalb auch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diesen </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Erfahrungen etwas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Positives für betroffene junge Menschen entgegensetzen. </a:t>
            </a:r>
            <a:endParaRPr lang="de-DE" sz="1200" kern="1200" dirty="0" smtClean="0">
              <a:solidFill>
                <a:schemeClr val="tx1"/>
              </a:solidFill>
              <a:effectLst/>
              <a:latin typeface="Arial" pitchFamily="-112" charset="0"/>
              <a:ea typeface="ＭＳ Ｐゴシック" pitchFamily="-112" charset="-128"/>
              <a:cs typeface="ＭＳ Ｐゴシック" pitchFamily="-112" charset="-128"/>
            </a:endParaRPr>
          </a:p>
          <a:p>
            <a:pPr lvl="0"/>
            <a:r>
              <a:rPr lang="de-DE" sz="1200" kern="1200" dirty="0" smtClean="0">
                <a:solidFill>
                  <a:schemeClr val="tx1"/>
                </a:solidFill>
                <a:effectLst/>
                <a:latin typeface="Arial" pitchFamily="-112" charset="0"/>
                <a:ea typeface="ＭＳ Ｐゴシック" pitchFamily="-112" charset="-128"/>
                <a:cs typeface="ＭＳ Ｐゴシック" pitchFamily="-112" charset="-128"/>
              </a:rPr>
              <a:t>Verklärung und Heroisierung extremistischer Bewegungen den Boden entziehen</a:t>
            </a:r>
          </a:p>
          <a:p>
            <a:pPr lvl="0"/>
            <a:r>
              <a:rPr lang="de-DE" sz="1200" kern="1200" dirty="0" smtClean="0">
                <a:solidFill>
                  <a:schemeClr val="tx1"/>
                </a:solidFill>
                <a:effectLst/>
                <a:latin typeface="Arial" pitchFamily="-112" charset="0"/>
                <a:ea typeface="ＭＳ Ｐゴシック" pitchFamily="-112" charset="-128"/>
                <a:cs typeface="ＭＳ Ｐゴシック" pitchFamily="-112" charset="-128"/>
              </a:rPr>
              <a:t>Unterstützung der persönlichen Entwicklung und gesellschaftlichen Teilhabe junger Menschen</a:t>
            </a:r>
          </a:p>
          <a:p>
            <a:pPr lvl="0"/>
            <a:r>
              <a:rPr lang="de-DE" sz="1200" kern="1200" dirty="0" smtClean="0">
                <a:solidFill>
                  <a:schemeClr val="tx1"/>
                </a:solidFill>
                <a:effectLst/>
                <a:latin typeface="Arial" pitchFamily="-112" charset="0"/>
                <a:ea typeface="ＭＳ Ｐゴシック" pitchFamily="-112" charset="-128"/>
                <a:cs typeface="ＭＳ Ｐゴシック" pitchFamily="-112" charset="-128"/>
              </a:rPr>
              <a:t>negativen Erfahrungen etwas Positives entgegensetzen, Stereotype und Negativzuschreibungen - etwa auf den Islam bezogen – vermeiden</a:t>
            </a:r>
          </a:p>
          <a:p>
            <a:r>
              <a:rPr lang="de-DE" sz="1200" kern="1200" dirty="0" smtClean="0">
                <a:solidFill>
                  <a:schemeClr val="tx1"/>
                </a:solidFill>
                <a:effectLst/>
                <a:latin typeface="Arial" pitchFamily="-112" charset="0"/>
                <a:ea typeface="ＭＳ Ｐゴシック" pitchFamily="-112" charset="-128"/>
                <a:cs typeface="ＭＳ Ｐゴシック" pitchFamily="-112" charset="-128"/>
              </a:rPr>
              <a:t>Zugleich muss sie  darauf achten,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ihrerseits Stereotype und Negativzuschreibungen</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etwa auf den Islam bezogen</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 zu vermeiden. </a:t>
            </a:r>
            <a:endParaRPr lang="de-DE" sz="1200" kern="1200" dirty="0" smtClean="0">
              <a:solidFill>
                <a:schemeClr val="tx1"/>
              </a:solidFill>
              <a:effectLst/>
              <a:latin typeface="Arial" pitchFamily="-112" charset="0"/>
              <a:ea typeface="ＭＳ Ｐゴシック" pitchFamily="-112" charset="-128"/>
              <a:cs typeface="ＭＳ Ｐゴシック" pitchFamily="-112" charset="-128"/>
            </a:endParaRPr>
          </a:p>
          <a:p>
            <a:pPr lvl="0"/>
            <a:r>
              <a:rPr lang="de-DE" sz="1200" kern="1200" dirty="0" smtClean="0">
                <a:solidFill>
                  <a:schemeClr val="tx1"/>
                </a:solidFill>
                <a:effectLst/>
                <a:latin typeface="Arial" pitchFamily="-112" charset="0"/>
                <a:ea typeface="ＭＳ Ｐゴシック" pitchFamily="-112" charset="-128"/>
                <a:cs typeface="ＭＳ Ｐゴシック" pitchFamily="-112" charset="-128"/>
              </a:rPr>
              <a:t>Es verbietet sich ein selektiver, etwa nur auf Muslime bezogener Zugang</a:t>
            </a:r>
          </a:p>
          <a:p>
            <a:r>
              <a:rPr lang="de-DE" sz="1200" b="1" kern="1200" dirty="0" smtClean="0">
                <a:solidFill>
                  <a:schemeClr val="tx1"/>
                </a:solidFill>
                <a:effectLst/>
                <a:latin typeface="Arial" pitchFamily="-112" charset="0"/>
                <a:ea typeface="ＭＳ Ｐゴシック" pitchFamily="-112" charset="-128"/>
                <a:cs typeface="ＭＳ Ｐゴシック" pitchFamily="-112" charset="-128"/>
              </a:rPr>
              <a:t>Um </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entsprechende Stigmatisierungen zu vermeiden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verbietet</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sich ein selektiver</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 etwa nur auf Muslime</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bezogener Zugang selbst dann, wenn damit eine besondere Förderung verbunden sein soll.  </a:t>
            </a:r>
          </a:p>
          <a:p>
            <a:r>
              <a:rPr lang="de-DE" sz="1200" kern="1200" dirty="0" smtClean="0">
                <a:solidFill>
                  <a:schemeClr val="tx1"/>
                </a:solidFill>
                <a:effectLst/>
                <a:latin typeface="Arial" pitchFamily="-112" charset="0"/>
                <a:ea typeface="ＭＳ Ｐゴシック" pitchFamily="-112" charset="-128"/>
                <a:cs typeface="ＭＳ Ｐゴシック" pitchFamily="-112" charset="-128"/>
              </a:rPr>
              <a:t>Auch wenn die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Prävention die jungen Menschen in den Mittelpunkt stellt</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und  den Islam deshalb ggf. nicht explizit  zum Thema macht, muss sie darauf achten, </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dem Islam gerecht zu werden, ihm Respekt zu zollen</a:t>
            </a:r>
            <a:r>
              <a:rPr lang="de-DE" sz="1200" kern="1200" dirty="0" smtClean="0">
                <a:solidFill>
                  <a:schemeClr val="tx1"/>
                </a:solidFill>
                <a:effectLst/>
                <a:latin typeface="Arial" pitchFamily="-112" charset="0"/>
                <a:ea typeface="ＭＳ Ｐゴシック" pitchFamily="-112" charset="-128"/>
                <a:cs typeface="ＭＳ Ｐゴシック" pitchFamily="-112" charset="-128"/>
              </a:rPr>
              <a:t> und ihn nicht an extremistischen Strömungen zu messen.   </a:t>
            </a:r>
          </a:p>
          <a:p>
            <a:r>
              <a:rPr lang="de-DE" sz="1200" b="1" kern="1200" dirty="0" smtClean="0">
                <a:solidFill>
                  <a:schemeClr val="tx1"/>
                </a:solidFill>
                <a:effectLst/>
                <a:latin typeface="Arial" pitchFamily="-112" charset="0"/>
                <a:ea typeface="ＭＳ Ｐゴシック" pitchFamily="-112" charset="-128"/>
                <a:cs typeface="ＭＳ Ｐゴシック" pitchFamily="-112" charset="-128"/>
              </a:rPr>
              <a:t>Deshalb : nicht stigmatisierendes, </a:t>
            </a:r>
            <a:r>
              <a:rPr lang="de-DE" sz="1200" b="1" kern="1200" dirty="0" err="1" smtClean="0">
                <a:solidFill>
                  <a:schemeClr val="tx1"/>
                </a:solidFill>
                <a:effectLst/>
                <a:latin typeface="Arial" pitchFamily="-112" charset="0"/>
                <a:ea typeface="ＭＳ Ｐゴシック" pitchFamily="-112" charset="-128"/>
                <a:cs typeface="ＭＳ Ｐゴシック" pitchFamily="-112" charset="-128"/>
              </a:rPr>
              <a:t>salutogenetisch</a:t>
            </a:r>
            <a:r>
              <a:rPr lang="de-DE" sz="1200" b="1" kern="1200" dirty="0" smtClean="0">
                <a:solidFill>
                  <a:schemeClr val="tx1"/>
                </a:solidFill>
                <a:effectLst/>
                <a:latin typeface="Arial" pitchFamily="-112" charset="0"/>
                <a:ea typeface="ＭＳ Ｐゴシック" pitchFamily="-112" charset="-128"/>
                <a:cs typeface="ＭＳ Ｐゴシック" pitchFamily="-112" charset="-128"/>
              </a:rPr>
              <a:t> orientiertes Präventionskonzept</a:t>
            </a:r>
            <a:endParaRPr lang="de-DE" sz="1200" kern="1200" dirty="0">
              <a:solidFill>
                <a:schemeClr val="tx1"/>
              </a:solidFill>
              <a:effectLst/>
              <a:latin typeface="Arial" pitchFamily="-112" charset="0"/>
              <a:ea typeface="ＭＳ Ｐゴシック" pitchFamily="-112" charset="-128"/>
              <a:cs typeface="ＭＳ Ｐゴシック" pitchFamily="-112" charset="-128"/>
            </a:endParaRPr>
          </a:p>
        </p:txBody>
      </p:sp>
      <p:sp>
        <p:nvSpPr>
          <p:cNvPr id="4" name="Foliennummernplatzhalter 3"/>
          <p:cNvSpPr>
            <a:spLocks noGrp="1"/>
          </p:cNvSpPr>
          <p:nvPr>
            <p:ph type="sldNum" sz="quarter" idx="10"/>
          </p:nvPr>
        </p:nvSpPr>
        <p:spPr/>
        <p:txBody>
          <a:bodyPr/>
          <a:lstStyle/>
          <a:p>
            <a:pPr>
              <a:defRPr/>
            </a:pPr>
            <a:fld id="{3916ADB4-9C43-4F14-9918-B564487B8854}" type="slidenum">
              <a:rPr lang="de-DE" smtClean="0"/>
              <a:pPr>
                <a:defRPr/>
              </a:pPr>
              <a:t>8</a:t>
            </a:fld>
            <a:endParaRPr lang="de-DE"/>
          </a:p>
        </p:txBody>
      </p:sp>
    </p:spTree>
    <p:extLst>
      <p:ext uri="{BB962C8B-B14F-4D97-AF65-F5344CB8AC3E}">
        <p14:creationId xmlns:p14="http://schemas.microsoft.com/office/powerpoint/2010/main" val="286477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62013" y="738188"/>
            <a:ext cx="4924425" cy="3694112"/>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3916ADB4-9C43-4F14-9918-B564487B8854}" type="slidenum">
              <a:rPr lang="de-DE" smtClean="0"/>
              <a:pPr>
                <a:defRPr/>
              </a:pPr>
              <a:t>9</a:t>
            </a:fld>
            <a:endParaRPr lang="de-DE"/>
          </a:p>
        </p:txBody>
      </p:sp>
    </p:spTree>
    <p:extLst>
      <p:ext uri="{BB962C8B-B14F-4D97-AF65-F5344CB8AC3E}">
        <p14:creationId xmlns:p14="http://schemas.microsoft.com/office/powerpoint/2010/main" val="3987015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grpSp>
        <p:nvGrpSpPr>
          <p:cNvPr id="4" name="Group 36"/>
          <p:cNvGrpSpPr>
            <a:grpSpLocks/>
          </p:cNvGrpSpPr>
          <p:nvPr/>
        </p:nvGrpSpPr>
        <p:grpSpPr bwMode="auto">
          <a:xfrm>
            <a:off x="0" y="1585913"/>
            <a:ext cx="7264400" cy="90487"/>
            <a:chOff x="0" y="672"/>
            <a:chExt cx="4576" cy="57"/>
          </a:xfrm>
        </p:grpSpPr>
        <p:sp>
          <p:nvSpPr>
            <p:cNvPr id="5" name="Rectangle 17"/>
            <p:cNvSpPr>
              <a:spLocks noChangeArrowheads="1"/>
            </p:cNvSpPr>
            <p:nvPr userDrawn="1"/>
          </p:nvSpPr>
          <p:spPr bwMode="auto">
            <a:xfrm>
              <a:off x="450" y="672"/>
              <a:ext cx="4126" cy="57"/>
            </a:xfrm>
            <a:prstGeom prst="rect">
              <a:avLst/>
            </a:prstGeom>
            <a:solidFill>
              <a:srgbClr val="8F1936"/>
            </a:solidFill>
            <a:ln w="9525">
              <a:noFill/>
              <a:miter lim="800000"/>
              <a:headEnd/>
              <a:tailEnd/>
            </a:ln>
          </p:spPr>
          <p:txBody>
            <a:bodyPr wrap="none" anchor="ctr"/>
            <a:lstStyle/>
            <a:p>
              <a:pPr eaLnBrk="0" hangingPunct="0">
                <a:defRPr/>
              </a:pPr>
              <a:endParaRPr lang="de-DE"/>
            </a:p>
          </p:txBody>
        </p:sp>
        <p:sp>
          <p:nvSpPr>
            <p:cNvPr id="6" name="Rectangle 18"/>
            <p:cNvSpPr>
              <a:spLocks noChangeArrowheads="1"/>
            </p:cNvSpPr>
            <p:nvPr userDrawn="1"/>
          </p:nvSpPr>
          <p:spPr bwMode="auto">
            <a:xfrm>
              <a:off x="0" y="672"/>
              <a:ext cx="453" cy="57"/>
            </a:xfrm>
            <a:prstGeom prst="rect">
              <a:avLst/>
            </a:prstGeom>
            <a:solidFill>
              <a:srgbClr val="C0C0C0"/>
            </a:solidFill>
            <a:ln w="9525">
              <a:noFill/>
              <a:miter lim="800000"/>
              <a:headEnd/>
              <a:tailEnd/>
            </a:ln>
          </p:spPr>
          <p:txBody>
            <a:bodyPr wrap="none" anchor="ctr"/>
            <a:lstStyle/>
            <a:p>
              <a:pPr eaLnBrk="0" hangingPunct="0">
                <a:defRPr/>
              </a:pPr>
              <a:endParaRPr lang="de-DE"/>
            </a:p>
          </p:txBody>
        </p:sp>
      </p:grpSp>
      <p:sp>
        <p:nvSpPr>
          <p:cNvPr id="7" name="Textfeld 6"/>
          <p:cNvSpPr txBox="1"/>
          <p:nvPr/>
        </p:nvSpPr>
        <p:spPr>
          <a:xfrm>
            <a:off x="7264400" y="6604000"/>
            <a:ext cx="1556072" cy="254000"/>
          </a:xfrm>
          <a:prstGeom prst="rect">
            <a:avLst/>
          </a:prstGeom>
          <a:noFill/>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defRPr/>
            </a:pPr>
            <a:endParaRPr lang="de-DE" sz="900" dirty="0" smtClean="0">
              <a:solidFill>
                <a:srgbClr val="606060"/>
              </a:solidFill>
              <a:latin typeface="Bliss Light" charset="0"/>
            </a:endParaRPr>
          </a:p>
        </p:txBody>
      </p:sp>
      <p:sp>
        <p:nvSpPr>
          <p:cNvPr id="8" name="Rectangle 6"/>
          <p:cNvSpPr>
            <a:spLocks noChangeArrowheads="1"/>
          </p:cNvSpPr>
          <p:nvPr/>
        </p:nvSpPr>
        <p:spPr bwMode="auto">
          <a:xfrm>
            <a:off x="0" y="1673226"/>
            <a:ext cx="9144000" cy="3792263"/>
          </a:xfrm>
          <a:prstGeom prst="rect">
            <a:avLst/>
          </a:prstGeom>
          <a:solidFill>
            <a:srgbClr val="8F1936">
              <a:alpha val="90195"/>
            </a:srgbClr>
          </a:solidFill>
          <a:ln w="9525">
            <a:noFill/>
            <a:miter lim="800000"/>
            <a:headEnd/>
            <a:tailEnd/>
          </a:ln>
        </p:spPr>
        <p:txBody>
          <a:bodyPr wrap="none" lIns="0" tIns="0" rIns="0" bIns="0" anchor="ctr"/>
          <a:lstStyle/>
          <a:p>
            <a:pPr eaLnBrk="0" hangingPunct="0">
              <a:defRPr/>
            </a:pPr>
            <a:endParaRPr lang="de-DE"/>
          </a:p>
        </p:txBody>
      </p:sp>
      <p:pic>
        <p:nvPicPr>
          <p:cNvPr id="9" name="Picture 15" descr="WBM-MdIntegration-6313-f"/>
          <p:cNvPicPr>
            <a:picLocks noChangeAspect="1" noChangeArrowheads="1"/>
          </p:cNvPicPr>
          <p:nvPr userDrawn="1"/>
        </p:nvPicPr>
        <p:blipFill>
          <a:blip r:embed="rId2"/>
          <a:srcRect/>
          <a:stretch>
            <a:fillRect/>
          </a:stretch>
        </p:blipFill>
        <p:spPr bwMode="auto">
          <a:xfrm>
            <a:off x="6442075" y="76200"/>
            <a:ext cx="2540000" cy="1343025"/>
          </a:xfrm>
          <a:prstGeom prst="rect">
            <a:avLst/>
          </a:prstGeom>
          <a:noFill/>
          <a:ln w="9525">
            <a:noFill/>
            <a:miter lim="800000"/>
            <a:headEnd/>
            <a:tailEnd/>
          </a:ln>
        </p:spPr>
      </p:pic>
      <p:sp>
        <p:nvSpPr>
          <p:cNvPr id="1026" name="Rectangle 2"/>
          <p:cNvSpPr>
            <a:spLocks noGrp="1" noChangeArrowheads="1"/>
          </p:cNvSpPr>
          <p:nvPr>
            <p:ph type="title"/>
          </p:nvPr>
        </p:nvSpPr>
        <p:spPr>
          <a:xfrm>
            <a:off x="685800" y="2130425"/>
            <a:ext cx="7772400" cy="1470025"/>
          </a:xfrm>
        </p:spPr>
        <p:txBody>
          <a:bodyPr/>
          <a:lstStyle>
            <a:lvl1pPr>
              <a:defRPr cap="none" smtClean="0">
                <a:latin typeface="Arial" pitchFamily="34" charset="0"/>
                <a:ea typeface="ＭＳ Ｐゴシック" pitchFamily="34" charset="-128"/>
              </a:defRPr>
            </a:lvl1pPr>
          </a:lstStyle>
          <a:p>
            <a:pPr lvl="0"/>
            <a:r>
              <a:rPr lang="de-DE" noProof="0" smtClean="0"/>
              <a:t>Titelmasterformat durch Klicken bearbeiten</a:t>
            </a:r>
          </a:p>
        </p:txBody>
      </p:sp>
      <p:sp>
        <p:nvSpPr>
          <p:cNvPr id="77835" name="Rectangle 3"/>
          <p:cNvSpPr>
            <a:spLocks noGrp="1" noChangeArrowheads="1"/>
          </p:cNvSpPr>
          <p:nvPr>
            <p:ph type="subTitle" idx="1"/>
          </p:nvPr>
        </p:nvSpPr>
        <p:spPr>
          <a:xfrm>
            <a:off x="1371600" y="3886200"/>
            <a:ext cx="6400800" cy="1752600"/>
          </a:xfrm>
        </p:spPr>
        <p:txBody>
          <a:bodyPr/>
          <a:lstStyle>
            <a:lvl1pPr marL="0" indent="0" algn="ctr">
              <a:defRPr smtClean="0">
                <a:latin typeface="Arial" pitchFamily="34" charset="0"/>
                <a:ea typeface="ＭＳ Ｐゴシック" pitchFamily="34" charset="-128"/>
              </a:defRPr>
            </a:lvl1pPr>
          </a:lstStyle>
          <a:p>
            <a:pPr lvl="0"/>
            <a:r>
              <a:rPr lang="de-DE" noProof="0" dirty="0" smtClean="0"/>
              <a:t>Formatvorlage des Untertitelmasters durch Klicken bearbeiten</a:t>
            </a:r>
          </a:p>
        </p:txBody>
      </p:sp>
      <p:pic>
        <p:nvPicPr>
          <p:cNvPr id="10" name="Grafik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143" y="5563701"/>
            <a:ext cx="3289738" cy="926000"/>
          </a:xfrm>
          <a:prstGeom prst="rect">
            <a:avLst/>
          </a:prstGeom>
        </p:spPr>
      </p:pic>
      <p:pic>
        <p:nvPicPr>
          <p:cNvPr id="11" name="Grafik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54550" y="5680966"/>
            <a:ext cx="1635700" cy="880867"/>
          </a:xfrm>
          <a:prstGeom prst="rect">
            <a:avLst/>
          </a:prstGeom>
        </p:spPr>
      </p:pic>
      <p:pic>
        <p:nvPicPr>
          <p:cNvPr id="12" name="Picture 12" descr="LSJV_Wappen_bunt_Text_rot_9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767513" y="185738"/>
            <a:ext cx="2184400"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folie">
    <p:spTree>
      <p:nvGrpSpPr>
        <p:cNvPr id="1" name=""/>
        <p:cNvGrpSpPr/>
        <p:nvPr/>
      </p:nvGrpSpPr>
      <p:grpSpPr>
        <a:xfrm>
          <a:off x="0" y="0"/>
          <a:ext cx="0" cy="0"/>
          <a:chOff x="0" y="0"/>
          <a:chExt cx="0" cy="0"/>
        </a:xfrm>
      </p:grpSpPr>
      <p:grpSp>
        <p:nvGrpSpPr>
          <p:cNvPr id="4" name="Group 36"/>
          <p:cNvGrpSpPr>
            <a:grpSpLocks/>
          </p:cNvGrpSpPr>
          <p:nvPr/>
        </p:nvGrpSpPr>
        <p:grpSpPr bwMode="auto">
          <a:xfrm>
            <a:off x="0" y="1585913"/>
            <a:ext cx="7264400" cy="90487"/>
            <a:chOff x="0" y="672"/>
            <a:chExt cx="4576" cy="57"/>
          </a:xfrm>
        </p:grpSpPr>
        <p:sp>
          <p:nvSpPr>
            <p:cNvPr id="5" name="Rectangle 17"/>
            <p:cNvSpPr>
              <a:spLocks noChangeArrowheads="1"/>
            </p:cNvSpPr>
            <p:nvPr userDrawn="1"/>
          </p:nvSpPr>
          <p:spPr bwMode="auto">
            <a:xfrm>
              <a:off x="450" y="672"/>
              <a:ext cx="4126" cy="57"/>
            </a:xfrm>
            <a:prstGeom prst="rect">
              <a:avLst/>
            </a:prstGeom>
            <a:solidFill>
              <a:srgbClr val="8F1936"/>
            </a:solidFill>
            <a:ln w="9525">
              <a:noFill/>
              <a:miter lim="800000"/>
              <a:headEnd/>
              <a:tailEnd/>
            </a:ln>
          </p:spPr>
          <p:txBody>
            <a:bodyPr wrap="none" anchor="ctr"/>
            <a:lstStyle/>
            <a:p>
              <a:pPr eaLnBrk="0" hangingPunct="0">
                <a:defRPr/>
              </a:pPr>
              <a:endParaRPr lang="de-DE"/>
            </a:p>
          </p:txBody>
        </p:sp>
        <p:sp>
          <p:nvSpPr>
            <p:cNvPr id="6" name="Rectangle 18"/>
            <p:cNvSpPr>
              <a:spLocks noChangeArrowheads="1"/>
            </p:cNvSpPr>
            <p:nvPr userDrawn="1"/>
          </p:nvSpPr>
          <p:spPr bwMode="auto">
            <a:xfrm>
              <a:off x="0" y="672"/>
              <a:ext cx="453" cy="57"/>
            </a:xfrm>
            <a:prstGeom prst="rect">
              <a:avLst/>
            </a:prstGeom>
            <a:solidFill>
              <a:srgbClr val="C0C0C0"/>
            </a:solidFill>
            <a:ln w="9525">
              <a:noFill/>
              <a:miter lim="800000"/>
              <a:headEnd/>
              <a:tailEnd/>
            </a:ln>
          </p:spPr>
          <p:txBody>
            <a:bodyPr wrap="none" anchor="ctr"/>
            <a:lstStyle/>
            <a:p>
              <a:pPr eaLnBrk="0" hangingPunct="0">
                <a:defRPr/>
              </a:pPr>
              <a:endParaRPr lang="de-DE"/>
            </a:p>
          </p:txBody>
        </p:sp>
      </p:grpSp>
      <p:sp>
        <p:nvSpPr>
          <p:cNvPr id="7" name="Textfeld 6"/>
          <p:cNvSpPr txBox="1"/>
          <p:nvPr/>
        </p:nvSpPr>
        <p:spPr>
          <a:xfrm>
            <a:off x="7264400" y="6604000"/>
            <a:ext cx="1160463" cy="254000"/>
          </a:xfrm>
          <a:prstGeom prst="rect">
            <a:avLst/>
          </a:prstGeom>
          <a:noFill/>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defRPr/>
            </a:pPr>
            <a:r>
              <a:rPr lang="de-DE" sz="900" smtClean="0">
                <a:solidFill>
                  <a:srgbClr val="606060"/>
                </a:solidFill>
                <a:latin typeface="Bliss Light" charset="0"/>
              </a:rPr>
              <a:t>Folie </a:t>
            </a:r>
            <a:fld id="{EC1655E0-61DA-4074-884E-95584AE3B68D}" type="slidenum">
              <a:rPr lang="de-DE" sz="900" smtClean="0">
                <a:solidFill>
                  <a:srgbClr val="606060"/>
                </a:solidFill>
                <a:latin typeface="Bliss Light" charset="0"/>
              </a:rPr>
              <a:pPr algn="r">
                <a:defRPr/>
              </a:pPr>
              <a:t>‹Nr.›</a:t>
            </a:fld>
            <a:r>
              <a:rPr lang="de-DE" sz="900" smtClean="0">
                <a:solidFill>
                  <a:srgbClr val="606060"/>
                </a:solidFill>
                <a:latin typeface="Bliss Light" charset="0"/>
              </a:rPr>
              <a:t>  </a:t>
            </a:r>
          </a:p>
        </p:txBody>
      </p:sp>
      <p:sp>
        <p:nvSpPr>
          <p:cNvPr id="8" name="Rectangle 6"/>
          <p:cNvSpPr>
            <a:spLocks noChangeArrowheads="1"/>
          </p:cNvSpPr>
          <p:nvPr/>
        </p:nvSpPr>
        <p:spPr bwMode="auto">
          <a:xfrm>
            <a:off x="0" y="1673225"/>
            <a:ext cx="9144000" cy="4937125"/>
          </a:xfrm>
          <a:prstGeom prst="rect">
            <a:avLst/>
          </a:prstGeom>
          <a:solidFill>
            <a:srgbClr val="8F1936">
              <a:alpha val="90195"/>
            </a:srgbClr>
          </a:solidFill>
          <a:ln w="9525">
            <a:noFill/>
            <a:miter lim="800000"/>
            <a:headEnd/>
            <a:tailEnd/>
          </a:ln>
        </p:spPr>
        <p:txBody>
          <a:bodyPr wrap="none" lIns="0" tIns="0" rIns="0" bIns="0" anchor="ctr"/>
          <a:lstStyle/>
          <a:p>
            <a:pPr eaLnBrk="0" hangingPunct="0">
              <a:defRPr/>
            </a:pPr>
            <a:endParaRPr lang="de-DE"/>
          </a:p>
        </p:txBody>
      </p:sp>
      <p:sp>
        <p:nvSpPr>
          <p:cNvPr id="9" name="Textfeld 8"/>
          <p:cNvSpPr txBox="1"/>
          <p:nvPr/>
        </p:nvSpPr>
        <p:spPr>
          <a:xfrm>
            <a:off x="714375" y="6604000"/>
            <a:ext cx="5040313" cy="254000"/>
          </a:xfrm>
          <a:prstGeom prst="rect">
            <a:avLst/>
          </a:prstGeom>
          <a:noFill/>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de-DE" sz="900" smtClean="0">
                <a:solidFill>
                  <a:srgbClr val="606060"/>
                </a:solidFill>
                <a:cs typeface="Arial" pitchFamily="34" charset="0"/>
              </a:rPr>
              <a:t>PowerPoint-Folienmaster für das neue Corporate Design der Landesregierung Rheinland-Pfalz</a:t>
            </a:r>
          </a:p>
        </p:txBody>
      </p:sp>
      <p:sp>
        <p:nvSpPr>
          <p:cNvPr id="2" name="Titel 1"/>
          <p:cNvSpPr>
            <a:spLocks noGrp="1"/>
          </p:cNvSpPr>
          <p:nvPr>
            <p:ph type="ctrTitle"/>
          </p:nvPr>
        </p:nvSpPr>
        <p:spPr>
          <a:xfrm>
            <a:off x="673099" y="2525621"/>
            <a:ext cx="7751764" cy="2185214"/>
          </a:xfrm>
        </p:spPr>
        <p:txBody>
          <a:bodyPr anchor="t"/>
          <a:lstStyle>
            <a:lvl1pPr>
              <a:defRPr sz="4800" cap="all">
                <a:solidFill>
                  <a:schemeClr val="bg1"/>
                </a:solidFill>
              </a:defRPr>
            </a:lvl1pPr>
          </a:lstStyle>
          <a:p>
            <a:r>
              <a:rPr lang="de-DE" dirty="0" smtClean="0"/>
              <a:t>Mastertitelformat bearbeiten</a:t>
            </a:r>
            <a:endParaRPr lang="de-DE" dirty="0"/>
          </a:p>
        </p:txBody>
      </p:sp>
      <p:sp>
        <p:nvSpPr>
          <p:cNvPr id="3" name="Untertitel 2"/>
          <p:cNvSpPr>
            <a:spLocks noGrp="1"/>
          </p:cNvSpPr>
          <p:nvPr>
            <p:ph type="subTitle" idx="1"/>
          </p:nvPr>
        </p:nvSpPr>
        <p:spPr>
          <a:xfrm>
            <a:off x="685800" y="4800600"/>
            <a:ext cx="7739063" cy="923330"/>
          </a:xfrm>
        </p:spPr>
        <p:txBody>
          <a:bodyPr anchor="b">
            <a:noAutofit/>
          </a:bodyPr>
          <a:lstStyle>
            <a:lvl1pPr marL="0" indent="0" algn="l">
              <a:lnSpc>
                <a:spcPct val="100000"/>
              </a:lnSpc>
              <a:spcBef>
                <a:spcPts val="0"/>
              </a:spcBef>
              <a:spcAft>
                <a:spcPts val="0"/>
              </a:spcAft>
              <a:buNone/>
              <a:defRPr kumimoji="0" lang="de-DE" sz="3000" b="0" i="0" u="none" strike="noStrike" kern="0" cap="none" spc="0" normalizeH="0" baseline="0" noProof="0" dirty="0" smtClean="0">
                <a:ln>
                  <a:noFill/>
                </a:ln>
                <a:solidFill>
                  <a:schemeClr val="bg1"/>
                </a:solidFill>
                <a:effectLst/>
                <a:uLnTx/>
                <a:uFillTx/>
                <a:latin typeface="Arial"/>
                <a:ea typeface="+mn-ea"/>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de-DE" dirty="0" smtClean="0"/>
              <a:t>Master-Untertitelformat bearbeiten</a:t>
            </a:r>
            <a:endParaRPr lang="de-DE"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685800" y="1879600"/>
            <a:ext cx="7739063" cy="4573588"/>
          </a:xfrm>
        </p:spPr>
        <p:txBody>
          <a:bodyPr/>
          <a:lstStyle>
            <a:lvl5pPr marL="360363" indent="4763">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Mastertitelformat bearbeiten</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Mastertitelformat bearbeiten</a:t>
            </a:r>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Leer">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5513" y="438150"/>
            <a:ext cx="4329112" cy="923925"/>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p>
            <a:pPr lvl="0"/>
            <a:r>
              <a:rPr lang="de-DE" smtClean="0"/>
              <a:t>Mastertitelformat bearbeiten</a:t>
            </a:r>
          </a:p>
        </p:txBody>
      </p:sp>
      <p:sp>
        <p:nvSpPr>
          <p:cNvPr id="1027" name="Rectangle 3"/>
          <p:cNvSpPr>
            <a:spLocks noGrp="1" noChangeArrowheads="1"/>
          </p:cNvSpPr>
          <p:nvPr>
            <p:ph type="body" idx="1"/>
          </p:nvPr>
        </p:nvSpPr>
        <p:spPr bwMode="auto">
          <a:xfrm>
            <a:off x="685800" y="1879600"/>
            <a:ext cx="7739063" cy="4573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grpSp>
        <p:nvGrpSpPr>
          <p:cNvPr id="1028" name="Group 36"/>
          <p:cNvGrpSpPr>
            <a:grpSpLocks/>
          </p:cNvGrpSpPr>
          <p:nvPr/>
        </p:nvGrpSpPr>
        <p:grpSpPr bwMode="auto">
          <a:xfrm>
            <a:off x="0" y="1584325"/>
            <a:ext cx="7264400" cy="90488"/>
            <a:chOff x="0" y="671"/>
            <a:chExt cx="4576" cy="57"/>
          </a:xfrm>
        </p:grpSpPr>
        <p:sp>
          <p:nvSpPr>
            <p:cNvPr id="1033" name="Rectangle 17"/>
            <p:cNvSpPr>
              <a:spLocks noChangeArrowheads="1"/>
            </p:cNvSpPr>
            <p:nvPr userDrawn="1"/>
          </p:nvSpPr>
          <p:spPr bwMode="auto">
            <a:xfrm>
              <a:off x="450" y="671"/>
              <a:ext cx="4126" cy="57"/>
            </a:xfrm>
            <a:prstGeom prst="rect">
              <a:avLst/>
            </a:prstGeom>
            <a:solidFill>
              <a:srgbClr val="8F1936"/>
            </a:solidFill>
            <a:ln w="9525">
              <a:noFill/>
              <a:miter lim="800000"/>
              <a:headEnd/>
              <a:tailEnd/>
            </a:ln>
          </p:spPr>
          <p:txBody>
            <a:bodyPr wrap="none" anchor="ctr"/>
            <a:lstStyle/>
            <a:p>
              <a:pPr eaLnBrk="0" hangingPunct="0">
                <a:defRPr/>
              </a:pPr>
              <a:endParaRPr lang="de-DE"/>
            </a:p>
          </p:txBody>
        </p:sp>
        <p:sp>
          <p:nvSpPr>
            <p:cNvPr id="1034" name="Rectangle 18"/>
            <p:cNvSpPr>
              <a:spLocks noChangeArrowheads="1"/>
            </p:cNvSpPr>
            <p:nvPr userDrawn="1"/>
          </p:nvSpPr>
          <p:spPr bwMode="auto">
            <a:xfrm>
              <a:off x="0" y="671"/>
              <a:ext cx="453" cy="57"/>
            </a:xfrm>
            <a:prstGeom prst="rect">
              <a:avLst/>
            </a:prstGeom>
            <a:solidFill>
              <a:srgbClr val="C0C0C0"/>
            </a:solidFill>
            <a:ln w="9525">
              <a:noFill/>
              <a:miter lim="800000"/>
              <a:headEnd/>
              <a:tailEnd/>
            </a:ln>
          </p:spPr>
          <p:txBody>
            <a:bodyPr wrap="none" anchor="ctr"/>
            <a:lstStyle/>
            <a:p>
              <a:pPr eaLnBrk="0" hangingPunct="0">
                <a:defRPr/>
              </a:pPr>
              <a:endParaRPr lang="de-DE"/>
            </a:p>
          </p:txBody>
        </p:sp>
      </p:grpSp>
      <p:sp>
        <p:nvSpPr>
          <p:cNvPr id="1029" name="Line 32"/>
          <p:cNvSpPr>
            <a:spLocks noChangeShapeType="1"/>
          </p:cNvSpPr>
          <p:nvPr/>
        </p:nvSpPr>
        <p:spPr bwMode="auto">
          <a:xfrm>
            <a:off x="0" y="6600825"/>
            <a:ext cx="9144000" cy="0"/>
          </a:xfrm>
          <a:prstGeom prst="line">
            <a:avLst/>
          </a:prstGeom>
          <a:noFill/>
          <a:ln w="9525">
            <a:solidFill>
              <a:srgbClr val="C0C0C0"/>
            </a:solidFill>
            <a:round/>
            <a:headEnd/>
            <a:tailEnd/>
          </a:ln>
        </p:spPr>
        <p:txBody>
          <a:bodyPr wrap="none" anchor="ctr"/>
          <a:lstStyle/>
          <a:p>
            <a:pPr>
              <a:defRPr/>
            </a:pPr>
            <a:endParaRPr lang="de-DE"/>
          </a:p>
        </p:txBody>
      </p:sp>
      <p:sp>
        <p:nvSpPr>
          <p:cNvPr id="14" name="Textfeld 13"/>
          <p:cNvSpPr txBox="1"/>
          <p:nvPr/>
        </p:nvSpPr>
        <p:spPr>
          <a:xfrm>
            <a:off x="7264400" y="6604000"/>
            <a:ext cx="1160463" cy="254000"/>
          </a:xfrm>
          <a:prstGeom prst="rect">
            <a:avLst/>
          </a:prstGeom>
          <a:noFill/>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defRPr/>
            </a:pPr>
            <a:r>
              <a:rPr lang="de-DE" sz="900" smtClean="0">
                <a:solidFill>
                  <a:srgbClr val="606060"/>
                </a:solidFill>
                <a:cs typeface="Arial" pitchFamily="34" charset="0"/>
              </a:rPr>
              <a:t>Folie </a:t>
            </a:r>
            <a:fld id="{8586E5EB-9889-4B7A-8AA9-1412AB053CF4}" type="slidenum">
              <a:rPr lang="de-DE" sz="900" smtClean="0">
                <a:solidFill>
                  <a:srgbClr val="606060"/>
                </a:solidFill>
                <a:cs typeface="Arial" pitchFamily="34" charset="0"/>
              </a:rPr>
              <a:pPr algn="r">
                <a:defRPr/>
              </a:pPr>
              <a:t>‹Nr.›</a:t>
            </a:fld>
            <a:r>
              <a:rPr lang="de-DE" sz="900" smtClean="0">
                <a:solidFill>
                  <a:srgbClr val="606060"/>
                </a:solidFill>
                <a:cs typeface="Arial" pitchFamily="34" charset="0"/>
              </a:rPr>
              <a:t>  </a:t>
            </a:r>
          </a:p>
        </p:txBody>
      </p:sp>
      <p:sp>
        <p:nvSpPr>
          <p:cNvPr id="15" name="Textfeld 14"/>
          <p:cNvSpPr txBox="1"/>
          <p:nvPr/>
        </p:nvSpPr>
        <p:spPr>
          <a:xfrm>
            <a:off x="714375" y="6604000"/>
            <a:ext cx="5040313" cy="254000"/>
          </a:xfrm>
          <a:prstGeom prst="rect">
            <a:avLst/>
          </a:prstGeom>
          <a:noFill/>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de-DE" sz="900" smtClean="0">
              <a:solidFill>
                <a:srgbClr val="606060"/>
              </a:solidFill>
              <a:cs typeface="Arial" pitchFamily="34" charset="0"/>
            </a:endParaRPr>
          </a:p>
        </p:txBody>
      </p:sp>
      <p:pic>
        <p:nvPicPr>
          <p:cNvPr id="1032" name="Picture 17" descr="WBM-MdIntegration-6313-f"/>
          <p:cNvPicPr>
            <a:picLocks noChangeAspect="1" noChangeArrowheads="1"/>
          </p:cNvPicPr>
          <p:nvPr userDrawn="1"/>
        </p:nvPicPr>
        <p:blipFill>
          <a:blip r:embed="rId8"/>
          <a:srcRect/>
          <a:stretch>
            <a:fillRect/>
          </a:stretch>
        </p:blipFill>
        <p:spPr bwMode="auto">
          <a:xfrm>
            <a:off x="6442075" y="76200"/>
            <a:ext cx="2540000" cy="1343025"/>
          </a:xfrm>
          <a:prstGeom prst="rect">
            <a:avLst/>
          </a:prstGeom>
          <a:noFill/>
          <a:ln w="9525">
            <a:noFill/>
            <a:miter lim="800000"/>
            <a:headEnd/>
            <a:tailEnd/>
          </a:ln>
        </p:spPr>
      </p:pic>
      <p:sp>
        <p:nvSpPr>
          <p:cNvPr id="1035" name="Text Box 11"/>
          <p:cNvSpPr txBox="1">
            <a:spLocks noChangeArrowheads="1"/>
          </p:cNvSpPr>
          <p:nvPr userDrawn="1"/>
        </p:nvSpPr>
        <p:spPr bwMode="auto">
          <a:xfrm>
            <a:off x="395288" y="6640513"/>
            <a:ext cx="5616575" cy="438582"/>
          </a:xfrm>
          <a:prstGeom prst="rect">
            <a:avLst/>
          </a:prstGeom>
          <a:noFill/>
          <a:ln w="9525">
            <a:noFill/>
            <a:miter lim="800000"/>
            <a:headEnd/>
            <a:tailEnd/>
          </a:ln>
          <a:effectLst/>
        </p:spPr>
        <p:txBody>
          <a:bodyPr>
            <a:spAutoFit/>
          </a:bodyPr>
          <a:lstStyle/>
          <a:p>
            <a:pPr>
              <a:spcBef>
                <a:spcPct val="50000"/>
              </a:spcBef>
              <a:defRPr/>
            </a:pPr>
            <a:endParaRPr lang="de-DE" sz="900" dirty="0"/>
          </a:p>
          <a:p>
            <a:pPr>
              <a:spcBef>
                <a:spcPct val="50000"/>
              </a:spcBef>
              <a:defRPr/>
            </a:pPr>
            <a:endParaRPr lang="de-DE" sz="900" dirty="0"/>
          </a:p>
        </p:txBody>
      </p:sp>
      <p:pic>
        <p:nvPicPr>
          <p:cNvPr id="12" name="Grafik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143" y="5563701"/>
            <a:ext cx="3289738" cy="926000"/>
          </a:xfrm>
          <a:prstGeom prst="rect">
            <a:avLst/>
          </a:prstGeom>
        </p:spPr>
      </p:pic>
      <p:pic>
        <p:nvPicPr>
          <p:cNvPr id="16" name="Picture 12" descr="LSJV_Wappen_bunt_Text_rot_96"/>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767513" y="185738"/>
            <a:ext cx="2184400"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fik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54550" y="5680966"/>
            <a:ext cx="1635700" cy="880867"/>
          </a:xfrm>
          <a:prstGeom prst="rect">
            <a:avLst/>
          </a:prstGeom>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57" r:id="rId3"/>
    <p:sldLayoutId id="2147483958" r:id="rId4"/>
    <p:sldLayoutId id="2147483959" r:id="rId5"/>
    <p:sldLayoutId id="2147483960" r:id="rId6"/>
  </p:sldLayoutIdLst>
  <p:transition spd="slow" advTm="5000">
    <p:zoom/>
  </p:transition>
  <p:timing>
    <p:tnLst>
      <p:par>
        <p:cTn id="1" dur="indefinite" restart="never" nodeType="tmRoot"/>
      </p:par>
    </p:tnLst>
  </p:timing>
  <p:hf sldNum="0" hdr="0" dt="0"/>
  <p:txStyles>
    <p:titleStyle>
      <a:lvl1pPr algn="l" rtl="0" eaLnBrk="0" fontAlgn="base" hangingPunct="0">
        <a:spcBef>
          <a:spcPct val="0"/>
        </a:spcBef>
        <a:spcAft>
          <a:spcPct val="0"/>
        </a:spcAft>
        <a:defRPr sz="3200" cap="all">
          <a:solidFill>
            <a:srgbClr val="8F1936"/>
          </a:solidFill>
          <a:latin typeface="Arial"/>
          <a:ea typeface="ＭＳ Ｐゴシック" pitchFamily="-107" charset="-128"/>
          <a:cs typeface="ＭＳ Ｐゴシック" pitchFamily="-107" charset="-128"/>
        </a:defRPr>
      </a:lvl1pPr>
      <a:lvl2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5pPr>
      <a:lvl6pPr marL="4572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6pPr>
      <a:lvl7pPr marL="9144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7pPr>
      <a:lvl8pPr marL="13716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8pPr>
      <a:lvl9pPr marL="18288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9pPr>
    </p:titleStyle>
    <p:bodyStyle>
      <a:lvl1pPr marL="342900" indent="-342900" algn="l" rtl="0" eaLnBrk="0" fontAlgn="base" hangingPunct="0">
        <a:lnSpc>
          <a:spcPct val="90000"/>
        </a:lnSpc>
        <a:spcBef>
          <a:spcPts val="1400"/>
        </a:spcBef>
        <a:spcAft>
          <a:spcPct val="0"/>
        </a:spcAft>
        <a:defRPr sz="3200">
          <a:solidFill>
            <a:srgbClr val="8F1936"/>
          </a:solidFill>
          <a:latin typeface="Arial"/>
          <a:ea typeface="ＭＳ Ｐゴシック" pitchFamily="-107" charset="-128"/>
          <a:cs typeface="ＭＳ Ｐゴシック" pitchFamily="-107" charset="-128"/>
        </a:defRPr>
      </a:lvl1pPr>
      <a:lvl2pPr marL="1588" indent="-1588" algn="l" rtl="0" eaLnBrk="0" fontAlgn="base" hangingPunct="0">
        <a:lnSpc>
          <a:spcPct val="90000"/>
        </a:lnSpc>
        <a:spcBef>
          <a:spcPts val="800"/>
        </a:spcBef>
        <a:spcAft>
          <a:spcPct val="0"/>
        </a:spcAft>
        <a:defRPr sz="2800">
          <a:solidFill>
            <a:schemeClr val="tx1"/>
          </a:solidFill>
          <a:latin typeface="Arial"/>
          <a:ea typeface="ＭＳ Ｐゴシック" pitchFamily="34" charset="-128"/>
          <a:cs typeface="Arial"/>
        </a:defRPr>
      </a:lvl2pPr>
      <a:lvl3pPr marL="363538" indent="-363538" algn="l" rtl="0" eaLnBrk="0" fontAlgn="base" hangingPunct="0">
        <a:lnSpc>
          <a:spcPct val="90000"/>
        </a:lnSpc>
        <a:spcBef>
          <a:spcPts val="1400"/>
        </a:spcBef>
        <a:spcAft>
          <a:spcPct val="0"/>
        </a:spcAft>
        <a:buClr>
          <a:srgbClr val="8F1936"/>
        </a:buClr>
        <a:buFont typeface="Bliss Regular" charset="0"/>
        <a:buAutoNum type="arabicPeriod"/>
        <a:tabLst>
          <a:tab pos="357188" algn="l"/>
        </a:tabLst>
        <a:defRPr sz="2800">
          <a:solidFill>
            <a:schemeClr val="tx1"/>
          </a:solidFill>
          <a:latin typeface="Arial"/>
          <a:ea typeface="ＭＳ Ｐゴシック" pitchFamily="34" charset="-128"/>
          <a:cs typeface="Arial"/>
        </a:defRPr>
      </a:lvl3pPr>
      <a:lvl4pPr marL="358775" indent="-358775" algn="l" rtl="0" eaLnBrk="0" fontAlgn="base" hangingPunct="0">
        <a:lnSpc>
          <a:spcPct val="90000"/>
        </a:lnSpc>
        <a:spcBef>
          <a:spcPts val="1400"/>
        </a:spcBef>
        <a:spcAft>
          <a:spcPct val="0"/>
        </a:spcAft>
        <a:buClr>
          <a:srgbClr val="8F1936"/>
        </a:buClr>
        <a:buFont typeface="Wingdings" pitchFamily="2" charset="2"/>
        <a:buChar char="§"/>
        <a:tabLst>
          <a:tab pos="363538" algn="l"/>
        </a:tabLst>
        <a:defRPr sz="2800">
          <a:solidFill>
            <a:schemeClr val="tx1"/>
          </a:solidFill>
          <a:latin typeface="Arial"/>
          <a:ea typeface="ＭＳ Ｐゴシック" pitchFamily="34" charset="-128"/>
          <a:cs typeface="Arial"/>
        </a:defRPr>
      </a:lvl4pPr>
      <a:lvl5pPr marL="360363" indent="4763" algn="l" rtl="0" eaLnBrk="0" fontAlgn="base" hangingPunct="0">
        <a:lnSpc>
          <a:spcPct val="90000"/>
        </a:lnSpc>
        <a:spcBef>
          <a:spcPts val="400"/>
        </a:spcBef>
        <a:spcAft>
          <a:spcPct val="0"/>
        </a:spcAft>
        <a:defRPr sz="2400">
          <a:solidFill>
            <a:srgbClr val="606060"/>
          </a:solidFill>
          <a:latin typeface="Arial"/>
          <a:ea typeface="ＭＳ Ｐゴシック" pitchFamily="34" charset="-128"/>
          <a:cs typeface="Arial"/>
        </a:defRPr>
      </a:lvl5pPr>
      <a:lvl6pPr marL="846138" algn="l" rtl="0" fontAlgn="base">
        <a:lnSpc>
          <a:spcPct val="80000"/>
        </a:lnSpc>
        <a:spcBef>
          <a:spcPct val="0"/>
        </a:spcBef>
        <a:spcAft>
          <a:spcPct val="20000"/>
        </a:spcAft>
        <a:defRPr sz="2600">
          <a:solidFill>
            <a:schemeClr val="bg2"/>
          </a:solidFill>
          <a:latin typeface="+mn-lt"/>
          <a:ea typeface="+mn-ea"/>
        </a:defRPr>
      </a:lvl6pPr>
      <a:lvl7pPr marL="1303338" algn="l" rtl="0" fontAlgn="base">
        <a:lnSpc>
          <a:spcPct val="80000"/>
        </a:lnSpc>
        <a:spcBef>
          <a:spcPct val="0"/>
        </a:spcBef>
        <a:spcAft>
          <a:spcPct val="20000"/>
        </a:spcAft>
        <a:defRPr sz="2600">
          <a:solidFill>
            <a:schemeClr val="bg2"/>
          </a:solidFill>
          <a:latin typeface="+mn-lt"/>
          <a:ea typeface="+mn-ea"/>
        </a:defRPr>
      </a:lvl7pPr>
      <a:lvl8pPr marL="1760538" algn="l" rtl="0" fontAlgn="base">
        <a:lnSpc>
          <a:spcPct val="80000"/>
        </a:lnSpc>
        <a:spcBef>
          <a:spcPct val="0"/>
        </a:spcBef>
        <a:spcAft>
          <a:spcPct val="20000"/>
        </a:spcAft>
        <a:defRPr sz="2600">
          <a:solidFill>
            <a:schemeClr val="bg2"/>
          </a:solidFill>
          <a:latin typeface="+mn-lt"/>
          <a:ea typeface="+mn-ea"/>
        </a:defRPr>
      </a:lvl8pPr>
      <a:lvl9pPr marL="2217738" algn="l" rtl="0" fontAlgn="base">
        <a:lnSpc>
          <a:spcPct val="80000"/>
        </a:lnSpc>
        <a:spcBef>
          <a:spcPct val="0"/>
        </a:spcBef>
        <a:spcAft>
          <a:spcPct val="20000"/>
        </a:spcAft>
        <a:defRPr sz="2600">
          <a:solidFill>
            <a:schemeClr val="bg2"/>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9"/>
          <p:cNvSpPr txBox="1">
            <a:spLocks noChangeArrowheads="1"/>
          </p:cNvSpPr>
          <p:nvPr/>
        </p:nvSpPr>
        <p:spPr bwMode="auto">
          <a:xfrm>
            <a:off x="684213" y="333375"/>
            <a:ext cx="1439862" cy="457200"/>
          </a:xfrm>
          <a:prstGeom prst="rect">
            <a:avLst/>
          </a:prstGeom>
          <a:noFill/>
          <a:ln w="9525">
            <a:noFill/>
            <a:miter lim="800000"/>
            <a:headEnd/>
            <a:tailEnd/>
          </a:ln>
        </p:spPr>
        <p:txBody>
          <a:bodyPr>
            <a:spAutoFit/>
          </a:bodyPr>
          <a:lstStyle/>
          <a:p>
            <a:pPr>
              <a:spcBef>
                <a:spcPct val="50000"/>
              </a:spcBef>
            </a:pPr>
            <a:endParaRPr lang="de-DE"/>
          </a:p>
        </p:txBody>
      </p:sp>
      <p:sp>
        <p:nvSpPr>
          <p:cNvPr id="4099" name="Text Box 11"/>
          <p:cNvSpPr txBox="1">
            <a:spLocks noChangeArrowheads="1"/>
          </p:cNvSpPr>
          <p:nvPr/>
        </p:nvSpPr>
        <p:spPr bwMode="auto">
          <a:xfrm>
            <a:off x="395288" y="0"/>
            <a:ext cx="1728787" cy="457200"/>
          </a:xfrm>
          <a:prstGeom prst="rect">
            <a:avLst/>
          </a:prstGeom>
          <a:noFill/>
          <a:ln w="9525">
            <a:noFill/>
            <a:miter lim="800000"/>
            <a:headEnd/>
            <a:tailEnd/>
          </a:ln>
        </p:spPr>
        <p:txBody>
          <a:bodyPr>
            <a:spAutoFit/>
          </a:bodyPr>
          <a:lstStyle/>
          <a:p>
            <a:pPr>
              <a:spcBef>
                <a:spcPct val="50000"/>
              </a:spcBef>
            </a:pPr>
            <a:endParaRPr lang="de-DE"/>
          </a:p>
        </p:txBody>
      </p:sp>
      <p:sp>
        <p:nvSpPr>
          <p:cNvPr id="4100" name="Text Box 13"/>
          <p:cNvSpPr txBox="1">
            <a:spLocks noChangeArrowheads="1"/>
          </p:cNvSpPr>
          <p:nvPr/>
        </p:nvSpPr>
        <p:spPr bwMode="auto">
          <a:xfrm>
            <a:off x="323850" y="0"/>
            <a:ext cx="1727200" cy="457200"/>
          </a:xfrm>
          <a:prstGeom prst="rect">
            <a:avLst/>
          </a:prstGeom>
          <a:noFill/>
          <a:ln w="9525">
            <a:noFill/>
            <a:miter lim="800000"/>
            <a:headEnd/>
            <a:tailEnd/>
          </a:ln>
        </p:spPr>
        <p:txBody>
          <a:bodyPr>
            <a:spAutoFit/>
          </a:bodyPr>
          <a:lstStyle/>
          <a:p>
            <a:pPr>
              <a:spcBef>
                <a:spcPct val="50000"/>
              </a:spcBef>
            </a:pPr>
            <a:endParaRPr lang="de-DE"/>
          </a:p>
        </p:txBody>
      </p:sp>
      <p:sp>
        <p:nvSpPr>
          <p:cNvPr id="4101" name="Titel 3"/>
          <p:cNvSpPr>
            <a:spLocks/>
          </p:cNvSpPr>
          <p:nvPr/>
        </p:nvSpPr>
        <p:spPr bwMode="auto">
          <a:xfrm>
            <a:off x="539750" y="3213100"/>
            <a:ext cx="7920038" cy="1728788"/>
          </a:xfrm>
          <a:prstGeom prst="rect">
            <a:avLst/>
          </a:prstGeom>
          <a:noFill/>
          <a:ln w="9525">
            <a:noFill/>
            <a:miter lim="800000"/>
            <a:headEnd/>
            <a:tailEnd/>
          </a:ln>
        </p:spPr>
        <p:txBody>
          <a:bodyPr lIns="0" tIns="0" rIns="0" bIns="0"/>
          <a:lstStyle/>
          <a:p>
            <a:pPr algn="ctr" eaLnBrk="0" hangingPunct="0"/>
            <a:endParaRPr lang="de-DE" sz="5400" b="1" dirty="0">
              <a:solidFill>
                <a:schemeClr val="bg1"/>
              </a:solidFill>
              <a:cs typeface="Arial" pitchFamily="34" charset="0"/>
            </a:endParaRPr>
          </a:p>
        </p:txBody>
      </p:sp>
      <p:sp>
        <p:nvSpPr>
          <p:cNvPr id="6" name="Rechteck 5"/>
          <p:cNvSpPr/>
          <p:nvPr/>
        </p:nvSpPr>
        <p:spPr>
          <a:xfrm>
            <a:off x="539750" y="2132856"/>
            <a:ext cx="7920880" cy="2246769"/>
          </a:xfrm>
          <a:prstGeom prst="rect">
            <a:avLst/>
          </a:prstGeom>
        </p:spPr>
        <p:txBody>
          <a:bodyPr wrap="square">
            <a:spAutoFit/>
          </a:bodyPr>
          <a:lstStyle/>
          <a:p>
            <a:pPr algn="ctr"/>
            <a:r>
              <a:rPr lang="de-DE" sz="3600" b="1" dirty="0" smtClean="0">
                <a:solidFill>
                  <a:schemeClr val="bg1"/>
                </a:solidFill>
                <a:effectLst>
                  <a:outerShdw blurRad="38100" dist="38100" dir="2700000" algn="tl">
                    <a:srgbClr val="000000">
                      <a:alpha val="43137"/>
                    </a:srgbClr>
                  </a:outerShdw>
                </a:effectLst>
              </a:rPr>
              <a:t>Radikalisierungsprävention</a:t>
            </a:r>
          </a:p>
          <a:p>
            <a:pPr algn="ctr"/>
            <a:endParaRPr lang="de-DE" sz="3200" b="1" dirty="0" smtClean="0">
              <a:solidFill>
                <a:schemeClr val="bg1"/>
              </a:solidFill>
              <a:effectLst>
                <a:outerShdw blurRad="38100" dist="38100" dir="2700000" algn="tl">
                  <a:srgbClr val="000000">
                    <a:alpha val="43137"/>
                  </a:srgbClr>
                </a:outerShdw>
              </a:effectLst>
            </a:endParaRPr>
          </a:p>
          <a:p>
            <a:pPr algn="ctr"/>
            <a:r>
              <a:rPr lang="de-DE" dirty="0" smtClean="0">
                <a:solidFill>
                  <a:schemeClr val="bg1"/>
                </a:solidFill>
                <a:effectLst>
                  <a:outerShdw blurRad="38100" dist="38100" dir="2700000" algn="tl">
                    <a:srgbClr val="000000">
                      <a:alpha val="43137"/>
                    </a:srgbClr>
                  </a:outerShdw>
                </a:effectLst>
              </a:rPr>
              <a:t>„salutogenetisch orientiertes Landeskonzept</a:t>
            </a:r>
            <a:br>
              <a:rPr lang="de-DE" dirty="0" smtClean="0">
                <a:solidFill>
                  <a:schemeClr val="bg1"/>
                </a:solidFill>
                <a:effectLst>
                  <a:outerShdw blurRad="38100" dist="38100" dir="2700000" algn="tl">
                    <a:srgbClr val="000000">
                      <a:alpha val="43137"/>
                    </a:srgbClr>
                  </a:outerShdw>
                </a:effectLst>
              </a:rPr>
            </a:br>
            <a:r>
              <a:rPr lang="de-DE" dirty="0" smtClean="0">
                <a:solidFill>
                  <a:schemeClr val="bg1"/>
                </a:solidFill>
                <a:effectLst>
                  <a:outerShdw blurRad="38100" dist="38100" dir="2700000" algn="tl">
                    <a:srgbClr val="000000">
                      <a:alpha val="43137"/>
                    </a:srgbClr>
                  </a:outerShdw>
                </a:effectLst>
              </a:rPr>
              <a:t> zur Prävention religiös begründeter Radikalisierung </a:t>
            </a:r>
            <a:br>
              <a:rPr lang="de-DE" dirty="0" smtClean="0">
                <a:solidFill>
                  <a:schemeClr val="bg1"/>
                </a:solidFill>
                <a:effectLst>
                  <a:outerShdw blurRad="38100" dist="38100" dir="2700000" algn="tl">
                    <a:srgbClr val="000000">
                      <a:alpha val="43137"/>
                    </a:srgbClr>
                  </a:outerShdw>
                </a:effectLst>
              </a:rPr>
            </a:br>
            <a:r>
              <a:rPr lang="de-DE" dirty="0" smtClean="0">
                <a:solidFill>
                  <a:schemeClr val="bg1"/>
                </a:solidFill>
                <a:effectLst>
                  <a:outerShdw blurRad="38100" dist="38100" dir="2700000" algn="tl">
                    <a:srgbClr val="000000">
                      <a:alpha val="43137"/>
                    </a:srgbClr>
                  </a:outerShdw>
                </a:effectLst>
              </a:rPr>
              <a:t>junger Menschen in Rheinland-Pfalz“</a:t>
            </a:r>
          </a:p>
        </p:txBody>
      </p:sp>
    </p:spTree>
  </p:cSld>
  <p:clrMapOvr>
    <a:masterClrMapping/>
  </p:clrMapOvr>
  <p:transition spd="slow" advTm="5000">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38150"/>
            <a:ext cx="6129089" cy="923925"/>
          </a:xfrm>
        </p:spPr>
        <p:txBody>
          <a:bodyPr/>
          <a:lstStyle/>
          <a:p>
            <a:r>
              <a:rPr lang="de-DE" dirty="0" smtClean="0"/>
              <a:t>Konzept - Struktur</a:t>
            </a:r>
            <a:endParaRPr lang="de-DE" dirty="0"/>
          </a:p>
        </p:txBody>
      </p:sp>
      <p:pic>
        <p:nvPicPr>
          <p:cNvPr id="4"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5655" t="24826" r="26420" b="14486"/>
          <a:stretch/>
        </p:blipFill>
        <p:spPr bwMode="auto">
          <a:xfrm>
            <a:off x="1198982" y="1879600"/>
            <a:ext cx="5454977" cy="3781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uppieren 6"/>
          <p:cNvGrpSpPr/>
          <p:nvPr/>
        </p:nvGrpSpPr>
        <p:grpSpPr>
          <a:xfrm>
            <a:off x="1036349" y="2708920"/>
            <a:ext cx="3986737" cy="2644673"/>
            <a:chOff x="1331640" y="2924944"/>
            <a:chExt cx="4464496" cy="3024336"/>
          </a:xfrm>
        </p:grpSpPr>
        <p:sp>
          <p:nvSpPr>
            <p:cNvPr id="5" name="Rechteck 4"/>
            <p:cNvSpPr/>
            <p:nvPr/>
          </p:nvSpPr>
          <p:spPr bwMode="auto">
            <a:xfrm>
              <a:off x="1331640" y="2924944"/>
              <a:ext cx="4464496" cy="576064"/>
            </a:xfrm>
            <a:prstGeom prst="rect">
              <a:avLst/>
            </a:prstGeom>
            <a:noFill/>
            <a:ln w="47625" cap="flat" cmpd="sng" algn="ctr">
              <a:solidFill>
                <a:srgbClr val="8F193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a:solidFill>
                  <a:srgbClr val="000000"/>
                </a:solidFill>
                <a:latin typeface="Arial" pitchFamily="-112" charset="0"/>
                <a:ea typeface="ＭＳ Ｐゴシック" pitchFamily="-112" charset="-128"/>
                <a:cs typeface="ＭＳ Ｐゴシック" pitchFamily="-112" charset="-128"/>
              </a:endParaRPr>
            </a:p>
          </p:txBody>
        </p:sp>
        <p:sp>
          <p:nvSpPr>
            <p:cNvPr id="6" name="Rechteck 5"/>
            <p:cNvSpPr/>
            <p:nvPr/>
          </p:nvSpPr>
          <p:spPr bwMode="auto">
            <a:xfrm>
              <a:off x="1331640" y="3501008"/>
              <a:ext cx="2880320" cy="2448272"/>
            </a:xfrm>
            <a:prstGeom prst="rect">
              <a:avLst/>
            </a:prstGeom>
            <a:noFill/>
            <a:ln w="47625" cap="flat" cmpd="sng" algn="ctr">
              <a:solidFill>
                <a:srgbClr val="8F193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a:solidFill>
                  <a:srgbClr val="000000"/>
                </a:solidFill>
                <a:latin typeface="Arial" pitchFamily="-112" charset="0"/>
                <a:ea typeface="ＭＳ Ｐゴシック" pitchFamily="-112" charset="-128"/>
                <a:cs typeface="ＭＳ Ｐゴシック" pitchFamily="-112" charset="-128"/>
              </a:endParaRPr>
            </a:p>
          </p:txBody>
        </p:sp>
      </p:grpSp>
    </p:spTree>
    <p:extLst>
      <p:ext uri="{BB962C8B-B14F-4D97-AF65-F5344CB8AC3E}">
        <p14:creationId xmlns:p14="http://schemas.microsoft.com/office/powerpoint/2010/main" val="1716241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457200" indent="-457200">
              <a:buFont typeface="Arial" panose="020B0604020202020204" pitchFamily="34" charset="0"/>
              <a:buChar char="•"/>
            </a:pPr>
            <a:r>
              <a:rPr lang="de-DE" sz="2400" dirty="0" smtClean="0"/>
              <a:t>Erweiterter interministerieller Beirat</a:t>
            </a:r>
          </a:p>
          <a:p>
            <a:pPr marL="457200" indent="-457200">
              <a:buFont typeface="Arial" panose="020B0604020202020204" pitchFamily="34" charset="0"/>
              <a:buChar char="•"/>
            </a:pPr>
            <a:r>
              <a:rPr lang="de-DE" sz="2400" dirty="0" smtClean="0"/>
              <a:t>Koordination der Prävention </a:t>
            </a:r>
            <a:r>
              <a:rPr lang="de-DE" sz="2400" dirty="0"/>
              <a:t>in der </a:t>
            </a:r>
            <a:r>
              <a:rPr lang="de-DE" sz="2400" dirty="0" smtClean="0"/>
              <a:t>Landeskoordinierungsstelle „Demokratie leben!“</a:t>
            </a:r>
            <a:br>
              <a:rPr lang="de-DE" sz="2400" dirty="0" smtClean="0"/>
            </a:br>
            <a:r>
              <a:rPr lang="de-DE" sz="2400" dirty="0" smtClean="0"/>
              <a:t>beim LSJV</a:t>
            </a:r>
          </a:p>
          <a:p>
            <a:pPr marL="457200" indent="-457200">
              <a:buFont typeface="Arial" panose="020B0604020202020204" pitchFamily="34" charset="0"/>
              <a:buChar char="•"/>
            </a:pPr>
            <a:r>
              <a:rPr lang="de-DE" sz="2400" dirty="0" smtClean="0"/>
              <a:t>Hotline des BAMF in Zusammenarbeit mit der Beratungsstelle Radikalisierung „Salam“</a:t>
            </a:r>
          </a:p>
          <a:p>
            <a:pPr marL="457200" indent="-457200">
              <a:buFont typeface="Arial" panose="020B0604020202020204" pitchFamily="34" charset="0"/>
              <a:buChar char="•"/>
            </a:pPr>
            <a:r>
              <a:rPr lang="de-DE" sz="2400" dirty="0" smtClean="0"/>
              <a:t>Zusammenarbeit mit kommunalen Ansprechpartnern</a:t>
            </a:r>
          </a:p>
        </p:txBody>
      </p:sp>
      <p:sp>
        <p:nvSpPr>
          <p:cNvPr id="4" name="Titel 1"/>
          <p:cNvSpPr txBox="1">
            <a:spLocks/>
          </p:cNvSpPr>
          <p:nvPr/>
        </p:nvSpPr>
        <p:spPr bwMode="auto">
          <a:xfrm>
            <a:off x="547936" y="590550"/>
            <a:ext cx="6129089" cy="923925"/>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l" rtl="0" eaLnBrk="0" fontAlgn="base" hangingPunct="0">
              <a:spcBef>
                <a:spcPct val="0"/>
              </a:spcBef>
              <a:spcAft>
                <a:spcPct val="0"/>
              </a:spcAft>
              <a:defRPr sz="3200" cap="all">
                <a:solidFill>
                  <a:srgbClr val="8F1936"/>
                </a:solidFill>
                <a:latin typeface="Arial"/>
                <a:ea typeface="ＭＳ Ｐゴシック" pitchFamily="-107" charset="-128"/>
                <a:cs typeface="ＭＳ Ｐゴシック" pitchFamily="-107" charset="-128"/>
              </a:defRPr>
            </a:lvl1pPr>
            <a:lvl2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5pPr>
            <a:lvl6pPr marL="4572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6pPr>
            <a:lvl7pPr marL="9144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7pPr>
            <a:lvl8pPr marL="13716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8pPr>
            <a:lvl9pPr marL="18288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9pPr>
          </a:lstStyle>
          <a:p>
            <a:r>
              <a:rPr lang="de-DE" kern="0" dirty="0" smtClean="0"/>
              <a:t>Konzept - Struktur</a:t>
            </a:r>
            <a:endParaRPr lang="de-DE" kern="0" dirty="0"/>
          </a:p>
        </p:txBody>
      </p:sp>
    </p:spTree>
    <p:extLst>
      <p:ext uri="{BB962C8B-B14F-4D97-AF65-F5344CB8AC3E}">
        <p14:creationId xmlns:p14="http://schemas.microsoft.com/office/powerpoint/2010/main" val="344675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bwMode="auto">
          <a:xfrm>
            <a:off x="547936" y="590550"/>
            <a:ext cx="6129089" cy="923925"/>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l" rtl="0" eaLnBrk="0" fontAlgn="base" hangingPunct="0">
              <a:spcBef>
                <a:spcPct val="0"/>
              </a:spcBef>
              <a:spcAft>
                <a:spcPct val="0"/>
              </a:spcAft>
              <a:defRPr sz="3200" cap="all">
                <a:solidFill>
                  <a:srgbClr val="8F1936"/>
                </a:solidFill>
                <a:latin typeface="Arial"/>
                <a:ea typeface="ＭＳ Ｐゴシック" pitchFamily="-107" charset="-128"/>
                <a:cs typeface="ＭＳ Ｐゴシック" pitchFamily="-107" charset="-128"/>
              </a:defRPr>
            </a:lvl1pPr>
            <a:lvl2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5pPr>
            <a:lvl6pPr marL="4572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6pPr>
            <a:lvl7pPr marL="9144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7pPr>
            <a:lvl8pPr marL="13716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8pPr>
            <a:lvl9pPr marL="18288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9pPr>
          </a:lstStyle>
          <a:p>
            <a:r>
              <a:rPr lang="de-DE" kern="0" dirty="0" smtClean="0"/>
              <a:t>Konzept - Prävention</a:t>
            </a:r>
            <a:endParaRPr lang="de-DE" kern="0" dirty="0"/>
          </a:p>
        </p:txBody>
      </p:sp>
      <p:sp>
        <p:nvSpPr>
          <p:cNvPr id="11" name="Inhaltsplatzhalter 10"/>
          <p:cNvSpPr>
            <a:spLocks noGrp="1"/>
          </p:cNvSpPr>
          <p:nvPr>
            <p:ph idx="1"/>
          </p:nvPr>
        </p:nvSpPr>
        <p:spPr/>
        <p:txBody>
          <a:bodyPr/>
          <a:lstStyle/>
          <a:p>
            <a:r>
              <a:rPr lang="de-DE" sz="2400" dirty="0" smtClean="0"/>
              <a:t>Elemente der allgemeinen und spezifischen Prävention:</a:t>
            </a:r>
            <a:endParaRPr lang="de-DE" sz="2400" dirty="0"/>
          </a:p>
          <a:p>
            <a:pPr>
              <a:buFont typeface="Arial" panose="020B0604020202020204" pitchFamily="34" charset="0"/>
              <a:buChar char="•"/>
            </a:pPr>
            <a:r>
              <a:rPr lang="de-DE" sz="2400" dirty="0" smtClean="0"/>
              <a:t>ein </a:t>
            </a:r>
            <a:r>
              <a:rPr lang="de-DE" sz="2400" dirty="0"/>
              <a:t>nicht stigmatisierendes, salutogenetisch orientiertes Präventionskonzept</a:t>
            </a:r>
          </a:p>
          <a:p>
            <a:pPr>
              <a:buFont typeface="Arial" panose="020B0604020202020204" pitchFamily="34" charset="0"/>
              <a:buChar char="•"/>
            </a:pPr>
            <a:r>
              <a:rPr lang="de-DE" sz="2400" dirty="0" smtClean="0"/>
              <a:t>Unterstützung </a:t>
            </a:r>
            <a:r>
              <a:rPr lang="de-DE" sz="2400" dirty="0"/>
              <a:t>und Begleitung für dessen örtliche Umsetzung</a:t>
            </a:r>
          </a:p>
          <a:p>
            <a:pPr>
              <a:buFont typeface="Arial" panose="020B0604020202020204" pitchFamily="34" charset="0"/>
              <a:buChar char="•"/>
            </a:pPr>
            <a:r>
              <a:rPr lang="de-DE" sz="2400" dirty="0" smtClean="0"/>
              <a:t>ein </a:t>
            </a:r>
            <a:r>
              <a:rPr lang="de-DE" sz="2400" dirty="0"/>
              <a:t>Modellprojekt zur praxisnahen Qualifizierung von Multiplikatorinnen und Multiplikatoren </a:t>
            </a:r>
            <a:r>
              <a:rPr lang="de-DE" sz="2400" dirty="0" smtClean="0"/>
              <a:t>(</a:t>
            </a:r>
            <a:r>
              <a:rPr lang="de-DE" sz="2400" dirty="0"/>
              <a:t>L</a:t>
            </a:r>
            <a:r>
              <a:rPr lang="de-DE" sz="2400" dirty="0" smtClean="0"/>
              <a:t>eitplanke)</a:t>
            </a:r>
          </a:p>
          <a:p>
            <a:pPr>
              <a:buFont typeface="Arial" panose="020B0604020202020204" pitchFamily="34" charset="0"/>
              <a:buChar char="•"/>
            </a:pPr>
            <a:r>
              <a:rPr lang="de-DE" sz="2400" dirty="0" smtClean="0"/>
              <a:t>Maßnahmen </a:t>
            </a:r>
            <a:r>
              <a:rPr lang="de-DE" sz="2400" dirty="0"/>
              <a:t>gegen Muslimenfeindlichkeit und Islamophobie</a:t>
            </a:r>
          </a:p>
          <a:p>
            <a:pPr>
              <a:buFont typeface="Arial" panose="020B0604020202020204" pitchFamily="34" charset="0"/>
              <a:buChar char="•"/>
            </a:pPr>
            <a:endParaRPr lang="de-DE" sz="2400" dirty="0" smtClean="0"/>
          </a:p>
          <a:p>
            <a:pPr>
              <a:buFont typeface="Arial" panose="020B0604020202020204" pitchFamily="34" charset="0"/>
              <a:buChar char="•"/>
            </a:pPr>
            <a:endParaRPr lang="de-DE" sz="2400" dirty="0"/>
          </a:p>
          <a:p>
            <a:endParaRPr lang="de-DE" dirty="0"/>
          </a:p>
        </p:txBody>
      </p:sp>
    </p:spTree>
    <p:extLst>
      <p:ext uri="{BB962C8B-B14F-4D97-AF65-F5344CB8AC3E}">
        <p14:creationId xmlns:p14="http://schemas.microsoft.com/office/powerpoint/2010/main" val="3153242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772816"/>
            <a:ext cx="7739063" cy="4573588"/>
          </a:xfrm>
        </p:spPr>
        <p:txBody>
          <a:bodyPr/>
          <a:lstStyle/>
          <a:p>
            <a:pPr marL="0" indent="0"/>
            <a:r>
              <a:rPr lang="de-DE" dirty="0" smtClean="0"/>
              <a:t/>
            </a:r>
            <a:br>
              <a:rPr lang="de-DE" dirty="0" smtClean="0"/>
            </a:br>
            <a:r>
              <a:rPr lang="de-DE" dirty="0" smtClean="0"/>
              <a:t/>
            </a:r>
            <a:br>
              <a:rPr lang="de-DE" dirty="0" smtClean="0"/>
            </a:br>
            <a:r>
              <a:rPr lang="de-DE" dirty="0" smtClean="0"/>
              <a:t/>
            </a:r>
            <a:br>
              <a:rPr lang="de-DE" dirty="0" smtClean="0"/>
            </a:br>
            <a:endParaRPr lang="de-DE" dirty="0" smtClean="0"/>
          </a:p>
        </p:txBody>
      </p:sp>
      <p:sp>
        <p:nvSpPr>
          <p:cNvPr id="4" name="Textfeld 3"/>
          <p:cNvSpPr txBox="1"/>
          <p:nvPr/>
        </p:nvSpPr>
        <p:spPr>
          <a:xfrm>
            <a:off x="755576" y="2132856"/>
            <a:ext cx="6696744" cy="3416320"/>
          </a:xfrm>
          <a:prstGeom prst="rect">
            <a:avLst/>
          </a:prstGeom>
          <a:noFill/>
        </p:spPr>
        <p:txBody>
          <a:bodyPr wrap="square" rtlCol="0">
            <a:spAutoFit/>
          </a:bodyPr>
          <a:lstStyle/>
          <a:p>
            <a:pPr marL="342900" indent="-342900">
              <a:buFont typeface="Arial" panose="020B0604020202020204" pitchFamily="34" charset="0"/>
              <a:buChar char="•"/>
            </a:pPr>
            <a:r>
              <a:rPr lang="de-DE" dirty="0" smtClean="0">
                <a:solidFill>
                  <a:srgbClr val="8F1936"/>
                </a:solidFill>
                <a:latin typeface="Arial"/>
                <a:ea typeface="ＭＳ Ｐゴシック" pitchFamily="-107" charset="-128"/>
                <a:cs typeface="ＭＳ Ｐゴシック" pitchFamily="-107" charset="-128"/>
              </a:rPr>
              <a:t>Adressverteiler </a:t>
            </a:r>
            <a:r>
              <a:rPr lang="de-DE" dirty="0">
                <a:solidFill>
                  <a:srgbClr val="8F1936"/>
                </a:solidFill>
                <a:latin typeface="Arial"/>
                <a:ea typeface="ＭＳ Ｐゴシック" pitchFamily="-107" charset="-128"/>
                <a:cs typeface="ＭＳ Ｐゴシック" pitchFamily="-107" charset="-128"/>
              </a:rPr>
              <a:t>„</a:t>
            </a:r>
            <a:r>
              <a:rPr lang="de-DE" dirty="0" err="1">
                <a:solidFill>
                  <a:srgbClr val="8F1936"/>
                </a:solidFill>
                <a:latin typeface="Arial"/>
                <a:ea typeface="ＭＳ Ｐゴシック" pitchFamily="-107" charset="-128"/>
                <a:cs typeface="ＭＳ Ｐゴシック" pitchFamily="-107" charset="-128"/>
              </a:rPr>
              <a:t>DivAN</a:t>
            </a:r>
            <a:r>
              <a:rPr lang="de-DE" dirty="0" smtClean="0">
                <a:solidFill>
                  <a:srgbClr val="8F1936"/>
                </a:solidFill>
                <a:latin typeface="Arial"/>
                <a:ea typeface="ＭＳ Ｐゴシック" pitchFamily="-107" charset="-128"/>
                <a:cs typeface="ＭＳ Ｐゴシック" pitchFamily="-107" charset="-128"/>
              </a:rPr>
              <a:t>“ als Basis für </a:t>
            </a:r>
            <a:r>
              <a:rPr lang="de-DE" dirty="0">
                <a:solidFill>
                  <a:srgbClr val="8F1936"/>
                </a:solidFill>
                <a:latin typeface="Arial"/>
                <a:ea typeface="ＭＳ Ｐゴシック" pitchFamily="-107" charset="-128"/>
                <a:cs typeface="ＭＳ Ｐゴシック" pitchFamily="-107" charset="-128"/>
              </a:rPr>
              <a:t>ein Netzwerk zum </a:t>
            </a:r>
            <a:r>
              <a:rPr lang="de-DE" dirty="0" smtClean="0">
                <a:solidFill>
                  <a:srgbClr val="8F1936"/>
                </a:solidFill>
                <a:latin typeface="Arial"/>
                <a:ea typeface="ＭＳ Ｐゴシック" pitchFamily="-107" charset="-128"/>
                <a:cs typeface="ＭＳ Ｐゴシック" pitchFamily="-107" charset="-128"/>
              </a:rPr>
              <a:t>spezifischen Austausch </a:t>
            </a:r>
            <a:r>
              <a:rPr lang="de-DE" dirty="0">
                <a:solidFill>
                  <a:srgbClr val="8F1936"/>
                </a:solidFill>
                <a:latin typeface="Arial"/>
                <a:ea typeface="ＭＳ Ｐゴシック" pitchFamily="-107" charset="-128"/>
                <a:cs typeface="ＭＳ Ｐゴシック" pitchFamily="-107" charset="-128"/>
              </a:rPr>
              <a:t>der in Rheinland-Pfalz geleisteten </a:t>
            </a:r>
            <a:r>
              <a:rPr lang="de-DE" dirty="0" smtClean="0">
                <a:solidFill>
                  <a:srgbClr val="8F1936"/>
                </a:solidFill>
                <a:latin typeface="Arial"/>
                <a:ea typeface="ＭＳ Ｐゴシック" pitchFamily="-107" charset="-128"/>
                <a:cs typeface="ＭＳ Ｐゴシック" pitchFamily="-107" charset="-128"/>
              </a:rPr>
              <a:t>pädagogischen Präventionsarbeit</a:t>
            </a:r>
          </a:p>
          <a:p>
            <a:pPr marL="342900" indent="-342900">
              <a:buFont typeface="Arial" panose="020B0604020202020204" pitchFamily="34" charset="0"/>
              <a:buChar char="•"/>
            </a:pPr>
            <a:endParaRPr lang="de-DE" dirty="0">
              <a:solidFill>
                <a:srgbClr val="8F1936"/>
              </a:solidFill>
              <a:latin typeface="Arial"/>
              <a:ea typeface="ＭＳ Ｐゴシック" pitchFamily="-107" charset="-128"/>
              <a:cs typeface="ＭＳ Ｐゴシック" pitchFamily="-107" charset="-128"/>
            </a:endParaRPr>
          </a:p>
          <a:p>
            <a:pPr marL="342900" indent="-342900">
              <a:buFont typeface="Arial" panose="020B0604020202020204" pitchFamily="34" charset="0"/>
              <a:buChar char="•"/>
            </a:pPr>
            <a:r>
              <a:rPr lang="de-DE" dirty="0" smtClean="0">
                <a:solidFill>
                  <a:srgbClr val="8F1936"/>
                </a:solidFill>
                <a:latin typeface="Arial"/>
                <a:ea typeface="ＭＳ Ｐゴシック" pitchFamily="-107" charset="-128"/>
                <a:cs typeface="ＭＳ Ｐゴシック" pitchFamily="-107" charset="-128"/>
              </a:rPr>
              <a:t>Bezugspunkte Salutogenese </a:t>
            </a:r>
            <a:r>
              <a:rPr lang="de-DE" dirty="0">
                <a:solidFill>
                  <a:srgbClr val="8F1936"/>
                </a:solidFill>
                <a:latin typeface="Arial"/>
                <a:ea typeface="ＭＳ Ｐゴシック" pitchFamily="-107" charset="-128"/>
                <a:cs typeface="ＭＳ Ｐゴシック" pitchFamily="-107" charset="-128"/>
              </a:rPr>
              <a:t>und </a:t>
            </a:r>
            <a:r>
              <a:rPr lang="de-DE" dirty="0" smtClean="0">
                <a:solidFill>
                  <a:srgbClr val="8F1936"/>
                </a:solidFill>
                <a:latin typeface="Arial"/>
                <a:ea typeface="ＭＳ Ｐゴシック" pitchFamily="-107" charset="-128"/>
                <a:cs typeface="ＭＳ Ｐゴシック" pitchFamily="-107" charset="-128"/>
              </a:rPr>
              <a:t>Diversitätsorientierung</a:t>
            </a:r>
          </a:p>
          <a:p>
            <a:pPr marL="342900" indent="-342900">
              <a:buFont typeface="Arial" panose="020B0604020202020204" pitchFamily="34" charset="0"/>
              <a:buChar char="•"/>
            </a:pPr>
            <a:endParaRPr lang="de-DE" dirty="0">
              <a:solidFill>
                <a:srgbClr val="8F1936"/>
              </a:solidFill>
              <a:latin typeface="Arial"/>
              <a:ea typeface="ＭＳ Ｐゴシック" pitchFamily="-107" charset="-128"/>
              <a:cs typeface="ＭＳ Ｐゴシック" pitchFamily="-107" charset="-128"/>
            </a:endParaRPr>
          </a:p>
          <a:p>
            <a:pPr marL="342900" indent="-342900">
              <a:buFont typeface="Arial" panose="020B0604020202020204" pitchFamily="34" charset="0"/>
              <a:buChar char="•"/>
            </a:pPr>
            <a:r>
              <a:rPr lang="de-DE" dirty="0" smtClean="0">
                <a:solidFill>
                  <a:srgbClr val="8F1936"/>
                </a:solidFill>
                <a:latin typeface="Arial"/>
                <a:ea typeface="ＭＳ Ｐゴシック" pitchFamily="-107" charset="-128"/>
                <a:cs typeface="ＭＳ Ｐゴシック" pitchFamily="-107" charset="-128"/>
              </a:rPr>
              <a:t>Koordinierungsstelle im LSJV</a:t>
            </a:r>
            <a:endParaRPr lang="de-DE" dirty="0">
              <a:solidFill>
                <a:srgbClr val="8F1936"/>
              </a:solidFill>
              <a:latin typeface="Arial"/>
              <a:ea typeface="ＭＳ Ｐゴシック" pitchFamily="-107" charset="-128"/>
              <a:cs typeface="ＭＳ Ｐゴシック" pitchFamily="-107" charset="-128"/>
            </a:endParaRPr>
          </a:p>
        </p:txBody>
      </p:sp>
      <p:sp>
        <p:nvSpPr>
          <p:cNvPr id="8" name="Titel 1"/>
          <p:cNvSpPr txBox="1">
            <a:spLocks/>
          </p:cNvSpPr>
          <p:nvPr/>
        </p:nvSpPr>
        <p:spPr bwMode="auto">
          <a:xfrm>
            <a:off x="547936" y="590550"/>
            <a:ext cx="6129089" cy="923925"/>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l" rtl="0" eaLnBrk="0" fontAlgn="base" hangingPunct="0">
              <a:spcBef>
                <a:spcPct val="0"/>
              </a:spcBef>
              <a:spcAft>
                <a:spcPct val="0"/>
              </a:spcAft>
              <a:defRPr sz="3200" cap="all">
                <a:solidFill>
                  <a:srgbClr val="8F1936"/>
                </a:solidFill>
                <a:latin typeface="Arial"/>
                <a:ea typeface="ＭＳ Ｐゴシック" pitchFamily="-107" charset="-128"/>
                <a:cs typeface="ＭＳ Ｐゴシック" pitchFamily="-107" charset="-128"/>
              </a:defRPr>
            </a:lvl1pPr>
            <a:lvl2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5pPr>
            <a:lvl6pPr marL="4572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6pPr>
            <a:lvl7pPr marL="9144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7pPr>
            <a:lvl8pPr marL="13716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8pPr>
            <a:lvl9pPr marL="18288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9pPr>
          </a:lstStyle>
          <a:p>
            <a:r>
              <a:rPr lang="de-DE" kern="0" dirty="0" smtClean="0"/>
              <a:t>Präventionsnetzwerk</a:t>
            </a:r>
            <a:endParaRPr lang="de-DE" kern="0" dirty="0"/>
          </a:p>
        </p:txBody>
      </p:sp>
    </p:spTree>
    <p:extLst>
      <p:ext uri="{BB962C8B-B14F-4D97-AF65-F5344CB8AC3E}">
        <p14:creationId xmlns:p14="http://schemas.microsoft.com/office/powerpoint/2010/main" val="1847392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algn="ctr"/>
            <a:r>
              <a:rPr lang="de-DE" dirty="0">
                <a:solidFill>
                  <a:srgbClr val="56B0A1"/>
                </a:solidFill>
              </a:rPr>
              <a:t>Fachtag „Jugend stärken“</a:t>
            </a:r>
            <a:br>
              <a:rPr lang="de-DE" dirty="0">
                <a:solidFill>
                  <a:srgbClr val="56B0A1"/>
                </a:solidFill>
              </a:rPr>
            </a:br>
            <a:r>
              <a:rPr lang="de-DE" dirty="0">
                <a:solidFill>
                  <a:srgbClr val="56B0A1"/>
                </a:solidFill>
              </a:rPr>
              <a:t>31.05</a:t>
            </a:r>
            <a:r>
              <a:rPr lang="de-DE" dirty="0" smtClean="0">
                <a:solidFill>
                  <a:srgbClr val="56B0A1"/>
                </a:solidFill>
              </a:rPr>
              <a:t>. 2016</a:t>
            </a:r>
          </a:p>
          <a:p>
            <a:pPr algn="ctr"/>
            <a:r>
              <a:rPr lang="de-DE" dirty="0">
                <a:solidFill>
                  <a:srgbClr val="56B0A1"/>
                </a:solidFill>
              </a:rPr>
              <a:t/>
            </a:r>
            <a:br>
              <a:rPr lang="de-DE" dirty="0">
                <a:solidFill>
                  <a:srgbClr val="56B0A1"/>
                </a:solidFill>
              </a:rPr>
            </a:br>
            <a:r>
              <a:rPr lang="de-DE" sz="2000" dirty="0" smtClean="0">
                <a:solidFill>
                  <a:srgbClr val="56B0A1"/>
                </a:solidFill>
              </a:rPr>
              <a:t>Alte Mensa/Aula links </a:t>
            </a:r>
            <a:br>
              <a:rPr lang="de-DE" sz="2000" dirty="0" smtClean="0">
                <a:solidFill>
                  <a:srgbClr val="56B0A1"/>
                </a:solidFill>
              </a:rPr>
            </a:br>
            <a:r>
              <a:rPr lang="de-DE" sz="2000" dirty="0" smtClean="0">
                <a:solidFill>
                  <a:srgbClr val="56B0A1"/>
                </a:solidFill>
              </a:rPr>
              <a:t>Johannes-Gutenberg Universität Mainz</a:t>
            </a:r>
          </a:p>
          <a:p>
            <a:pPr algn="ctr"/>
            <a:endParaRPr lang="de-DE" sz="2000" dirty="0" smtClean="0"/>
          </a:p>
          <a:p>
            <a:pPr algn="ctr"/>
            <a:endParaRPr lang="de-DE"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9885" y="4365104"/>
            <a:ext cx="1770892" cy="947930"/>
          </a:xfrm>
          <a:prstGeom prst="rect">
            <a:avLst/>
          </a:prstGeom>
        </p:spPr>
      </p:pic>
      <p:sp>
        <p:nvSpPr>
          <p:cNvPr id="5" name="Titel 1"/>
          <p:cNvSpPr txBox="1">
            <a:spLocks/>
          </p:cNvSpPr>
          <p:nvPr/>
        </p:nvSpPr>
        <p:spPr bwMode="auto">
          <a:xfrm>
            <a:off x="547936" y="590550"/>
            <a:ext cx="6129089" cy="923925"/>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l" rtl="0" eaLnBrk="0" fontAlgn="base" hangingPunct="0">
              <a:spcBef>
                <a:spcPct val="0"/>
              </a:spcBef>
              <a:spcAft>
                <a:spcPct val="0"/>
              </a:spcAft>
              <a:defRPr sz="3200" cap="all">
                <a:solidFill>
                  <a:srgbClr val="8F1936"/>
                </a:solidFill>
                <a:latin typeface="Arial"/>
                <a:ea typeface="ＭＳ Ｐゴシック" pitchFamily="-107" charset="-128"/>
                <a:cs typeface="ＭＳ Ｐゴシック" pitchFamily="-107" charset="-128"/>
              </a:defRPr>
            </a:lvl1pPr>
            <a:lvl2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5pPr>
            <a:lvl6pPr marL="4572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6pPr>
            <a:lvl7pPr marL="9144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7pPr>
            <a:lvl8pPr marL="13716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8pPr>
            <a:lvl9pPr marL="18288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9pPr>
          </a:lstStyle>
          <a:p>
            <a:r>
              <a:rPr lang="de-DE" kern="0" dirty="0" smtClean="0"/>
              <a:t>Präventionsnetzwerk</a:t>
            </a:r>
            <a:endParaRPr lang="de-DE" kern="0" dirty="0"/>
          </a:p>
        </p:txBody>
      </p:sp>
    </p:spTree>
    <p:extLst>
      <p:ext uri="{BB962C8B-B14F-4D97-AF65-F5344CB8AC3E}">
        <p14:creationId xmlns:p14="http://schemas.microsoft.com/office/powerpoint/2010/main" val="2128200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9"/>
          <p:cNvSpPr txBox="1">
            <a:spLocks noChangeArrowheads="1"/>
          </p:cNvSpPr>
          <p:nvPr/>
        </p:nvSpPr>
        <p:spPr bwMode="auto">
          <a:xfrm>
            <a:off x="684213" y="333375"/>
            <a:ext cx="1439862" cy="457200"/>
          </a:xfrm>
          <a:prstGeom prst="rect">
            <a:avLst/>
          </a:prstGeom>
          <a:noFill/>
          <a:ln w="9525">
            <a:noFill/>
            <a:miter lim="800000"/>
            <a:headEnd/>
            <a:tailEnd/>
          </a:ln>
        </p:spPr>
        <p:txBody>
          <a:bodyPr>
            <a:spAutoFit/>
          </a:bodyPr>
          <a:lstStyle/>
          <a:p>
            <a:pPr>
              <a:spcBef>
                <a:spcPct val="50000"/>
              </a:spcBef>
            </a:pPr>
            <a:endParaRPr lang="de-DE">
              <a:solidFill>
                <a:srgbClr val="000000"/>
              </a:solidFill>
            </a:endParaRPr>
          </a:p>
        </p:txBody>
      </p:sp>
      <p:sp>
        <p:nvSpPr>
          <p:cNvPr id="4099" name="Text Box 11"/>
          <p:cNvSpPr txBox="1">
            <a:spLocks noChangeArrowheads="1"/>
          </p:cNvSpPr>
          <p:nvPr/>
        </p:nvSpPr>
        <p:spPr bwMode="auto">
          <a:xfrm>
            <a:off x="395288" y="0"/>
            <a:ext cx="1728787" cy="457200"/>
          </a:xfrm>
          <a:prstGeom prst="rect">
            <a:avLst/>
          </a:prstGeom>
          <a:noFill/>
          <a:ln w="9525">
            <a:noFill/>
            <a:miter lim="800000"/>
            <a:headEnd/>
            <a:tailEnd/>
          </a:ln>
        </p:spPr>
        <p:txBody>
          <a:bodyPr>
            <a:spAutoFit/>
          </a:bodyPr>
          <a:lstStyle/>
          <a:p>
            <a:pPr>
              <a:spcBef>
                <a:spcPct val="50000"/>
              </a:spcBef>
            </a:pPr>
            <a:endParaRPr lang="de-DE">
              <a:solidFill>
                <a:srgbClr val="000000"/>
              </a:solidFill>
            </a:endParaRPr>
          </a:p>
        </p:txBody>
      </p:sp>
      <p:sp>
        <p:nvSpPr>
          <p:cNvPr id="4100" name="Text Box 13"/>
          <p:cNvSpPr txBox="1">
            <a:spLocks noChangeArrowheads="1"/>
          </p:cNvSpPr>
          <p:nvPr/>
        </p:nvSpPr>
        <p:spPr bwMode="auto">
          <a:xfrm>
            <a:off x="323850" y="0"/>
            <a:ext cx="1727200" cy="457200"/>
          </a:xfrm>
          <a:prstGeom prst="rect">
            <a:avLst/>
          </a:prstGeom>
          <a:noFill/>
          <a:ln w="9525">
            <a:noFill/>
            <a:miter lim="800000"/>
            <a:headEnd/>
            <a:tailEnd/>
          </a:ln>
        </p:spPr>
        <p:txBody>
          <a:bodyPr>
            <a:spAutoFit/>
          </a:bodyPr>
          <a:lstStyle/>
          <a:p>
            <a:pPr>
              <a:spcBef>
                <a:spcPct val="50000"/>
              </a:spcBef>
            </a:pPr>
            <a:endParaRPr lang="de-DE">
              <a:solidFill>
                <a:srgbClr val="000000"/>
              </a:solidFill>
            </a:endParaRPr>
          </a:p>
        </p:txBody>
      </p:sp>
      <p:sp>
        <p:nvSpPr>
          <p:cNvPr id="4101" name="Titel 3"/>
          <p:cNvSpPr>
            <a:spLocks/>
          </p:cNvSpPr>
          <p:nvPr/>
        </p:nvSpPr>
        <p:spPr bwMode="auto">
          <a:xfrm>
            <a:off x="539750" y="3213100"/>
            <a:ext cx="7920038" cy="1728788"/>
          </a:xfrm>
          <a:prstGeom prst="rect">
            <a:avLst/>
          </a:prstGeom>
          <a:noFill/>
          <a:ln w="9525">
            <a:noFill/>
            <a:miter lim="800000"/>
            <a:headEnd/>
            <a:tailEnd/>
          </a:ln>
        </p:spPr>
        <p:txBody>
          <a:bodyPr lIns="0" tIns="0" rIns="0" bIns="0"/>
          <a:lstStyle/>
          <a:p>
            <a:pPr algn="ctr" eaLnBrk="0" hangingPunct="0"/>
            <a:endParaRPr lang="de-DE" sz="5400" b="1" dirty="0">
              <a:solidFill>
                <a:srgbClr val="FFFFFF"/>
              </a:solidFill>
              <a:cs typeface="Arial" pitchFamily="34" charset="0"/>
            </a:endParaRPr>
          </a:p>
        </p:txBody>
      </p:sp>
      <p:sp>
        <p:nvSpPr>
          <p:cNvPr id="6" name="Rechteck 5"/>
          <p:cNvSpPr/>
          <p:nvPr/>
        </p:nvSpPr>
        <p:spPr>
          <a:xfrm>
            <a:off x="611560" y="3284984"/>
            <a:ext cx="7920880" cy="1384995"/>
          </a:xfrm>
          <a:prstGeom prst="rect">
            <a:avLst/>
          </a:prstGeom>
        </p:spPr>
        <p:txBody>
          <a:bodyPr wrap="square">
            <a:spAutoFit/>
          </a:bodyPr>
          <a:lstStyle/>
          <a:p>
            <a:pPr algn="ctr"/>
            <a:r>
              <a:rPr lang="de-DE" sz="2800" b="1" dirty="0" smtClean="0">
                <a:solidFill>
                  <a:srgbClr val="FFFFFF"/>
                </a:solidFill>
                <a:effectLst>
                  <a:outerShdw blurRad="38100" dist="38100" dir="2700000" algn="tl">
                    <a:srgbClr val="000000">
                      <a:alpha val="43137"/>
                    </a:srgbClr>
                  </a:outerShdw>
                </a:effectLst>
              </a:rPr>
              <a:t>Vielen Dank!</a:t>
            </a:r>
          </a:p>
          <a:p>
            <a:pPr algn="ctr"/>
            <a:endParaRPr lang="de-DE" sz="2800" b="1" dirty="0">
              <a:solidFill>
                <a:srgbClr val="FFFFFF"/>
              </a:solidFill>
              <a:effectLst>
                <a:outerShdw blurRad="38100" dist="38100" dir="2700000" algn="tl">
                  <a:srgbClr val="000000">
                    <a:alpha val="43137"/>
                  </a:srgbClr>
                </a:outerShdw>
              </a:effectLst>
            </a:endParaRPr>
          </a:p>
          <a:p>
            <a:pPr algn="ctr"/>
            <a:endParaRPr lang="de-DE" sz="2800" b="1" dirty="0" smtClean="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4256779"/>
      </p:ext>
    </p:extLst>
  </p:cSld>
  <p:clrMapOvr>
    <a:masterClrMapping/>
  </p:clrMapOvr>
  <p:transition spd="slow" advTm="5000">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9"/>
          <p:cNvSpPr txBox="1">
            <a:spLocks noChangeArrowheads="1"/>
          </p:cNvSpPr>
          <p:nvPr/>
        </p:nvSpPr>
        <p:spPr bwMode="auto">
          <a:xfrm>
            <a:off x="684213" y="333375"/>
            <a:ext cx="1439862" cy="457200"/>
          </a:xfrm>
          <a:prstGeom prst="rect">
            <a:avLst/>
          </a:prstGeom>
          <a:noFill/>
          <a:ln w="9525">
            <a:noFill/>
            <a:miter lim="800000"/>
            <a:headEnd/>
            <a:tailEnd/>
          </a:ln>
        </p:spPr>
        <p:txBody>
          <a:bodyPr>
            <a:spAutoFit/>
          </a:bodyPr>
          <a:lstStyle/>
          <a:p>
            <a:pPr>
              <a:spcBef>
                <a:spcPct val="50000"/>
              </a:spcBef>
            </a:pPr>
            <a:endParaRPr lang="de-DE"/>
          </a:p>
        </p:txBody>
      </p:sp>
      <p:sp>
        <p:nvSpPr>
          <p:cNvPr id="4099" name="Text Box 11"/>
          <p:cNvSpPr txBox="1">
            <a:spLocks noChangeArrowheads="1"/>
          </p:cNvSpPr>
          <p:nvPr/>
        </p:nvSpPr>
        <p:spPr bwMode="auto">
          <a:xfrm>
            <a:off x="395288" y="0"/>
            <a:ext cx="1728787" cy="457200"/>
          </a:xfrm>
          <a:prstGeom prst="rect">
            <a:avLst/>
          </a:prstGeom>
          <a:noFill/>
          <a:ln w="9525">
            <a:noFill/>
            <a:miter lim="800000"/>
            <a:headEnd/>
            <a:tailEnd/>
          </a:ln>
        </p:spPr>
        <p:txBody>
          <a:bodyPr>
            <a:spAutoFit/>
          </a:bodyPr>
          <a:lstStyle/>
          <a:p>
            <a:pPr>
              <a:spcBef>
                <a:spcPct val="50000"/>
              </a:spcBef>
            </a:pPr>
            <a:endParaRPr lang="de-DE"/>
          </a:p>
        </p:txBody>
      </p:sp>
      <p:sp>
        <p:nvSpPr>
          <p:cNvPr id="4100" name="Text Box 13"/>
          <p:cNvSpPr txBox="1">
            <a:spLocks noChangeArrowheads="1"/>
          </p:cNvSpPr>
          <p:nvPr/>
        </p:nvSpPr>
        <p:spPr bwMode="auto">
          <a:xfrm>
            <a:off x="323850" y="0"/>
            <a:ext cx="1727200" cy="457200"/>
          </a:xfrm>
          <a:prstGeom prst="rect">
            <a:avLst/>
          </a:prstGeom>
          <a:noFill/>
          <a:ln w="9525">
            <a:noFill/>
            <a:miter lim="800000"/>
            <a:headEnd/>
            <a:tailEnd/>
          </a:ln>
        </p:spPr>
        <p:txBody>
          <a:bodyPr>
            <a:spAutoFit/>
          </a:bodyPr>
          <a:lstStyle/>
          <a:p>
            <a:pPr>
              <a:spcBef>
                <a:spcPct val="50000"/>
              </a:spcBef>
            </a:pPr>
            <a:endParaRPr lang="de-DE"/>
          </a:p>
        </p:txBody>
      </p:sp>
      <p:sp>
        <p:nvSpPr>
          <p:cNvPr id="4101" name="Titel 3"/>
          <p:cNvSpPr>
            <a:spLocks/>
          </p:cNvSpPr>
          <p:nvPr/>
        </p:nvSpPr>
        <p:spPr bwMode="auto">
          <a:xfrm>
            <a:off x="539750" y="3213100"/>
            <a:ext cx="7920038" cy="1728788"/>
          </a:xfrm>
          <a:prstGeom prst="rect">
            <a:avLst/>
          </a:prstGeom>
          <a:noFill/>
          <a:ln w="9525">
            <a:noFill/>
            <a:miter lim="800000"/>
            <a:headEnd/>
            <a:tailEnd/>
          </a:ln>
        </p:spPr>
        <p:txBody>
          <a:bodyPr lIns="0" tIns="0" rIns="0" bIns="0"/>
          <a:lstStyle/>
          <a:p>
            <a:pPr algn="ctr" eaLnBrk="0" hangingPunct="0"/>
            <a:endParaRPr lang="de-DE" sz="5400" b="1" dirty="0">
              <a:solidFill>
                <a:schemeClr val="bg1"/>
              </a:solidFill>
              <a:cs typeface="Arial" pitchFamily="34" charset="0"/>
            </a:endParaRPr>
          </a:p>
        </p:txBody>
      </p:sp>
      <p:sp>
        <p:nvSpPr>
          <p:cNvPr id="6" name="Rechteck 5"/>
          <p:cNvSpPr/>
          <p:nvPr/>
        </p:nvSpPr>
        <p:spPr>
          <a:xfrm>
            <a:off x="539750" y="2132856"/>
            <a:ext cx="7920880" cy="2308324"/>
          </a:xfrm>
          <a:prstGeom prst="rect">
            <a:avLst/>
          </a:prstGeom>
        </p:spPr>
        <p:txBody>
          <a:bodyPr wrap="square">
            <a:spAutoFit/>
          </a:bodyPr>
          <a:lstStyle/>
          <a:p>
            <a:pPr algn="ctr"/>
            <a:r>
              <a:rPr lang="de-DE" sz="3200" b="1" dirty="0" err="1" smtClean="0">
                <a:solidFill>
                  <a:schemeClr val="bg1"/>
                </a:solidFill>
                <a:effectLst>
                  <a:outerShdw blurRad="38100" dist="38100" dir="2700000" algn="tl">
                    <a:srgbClr val="000000">
                      <a:alpha val="43137"/>
                    </a:srgbClr>
                  </a:outerShdw>
                </a:effectLst>
              </a:rPr>
              <a:t>Landeskoordinierungstelle</a:t>
            </a:r>
            <a:endParaRPr lang="de-DE" sz="3200" b="1" dirty="0" smtClean="0">
              <a:solidFill>
                <a:schemeClr val="bg1"/>
              </a:solidFill>
              <a:effectLst>
                <a:outerShdw blurRad="38100" dist="38100" dir="2700000" algn="tl">
                  <a:srgbClr val="000000">
                    <a:alpha val="43137"/>
                  </a:srgbClr>
                </a:outerShdw>
              </a:effectLst>
            </a:endParaRPr>
          </a:p>
          <a:p>
            <a:pPr algn="ctr"/>
            <a:r>
              <a:rPr lang="de-DE" sz="3200" b="1" dirty="0" smtClean="0">
                <a:solidFill>
                  <a:schemeClr val="bg1"/>
                </a:solidFill>
                <a:effectLst>
                  <a:outerShdw blurRad="38100" dist="38100" dir="2700000" algn="tl">
                    <a:srgbClr val="000000">
                      <a:alpha val="43137"/>
                    </a:srgbClr>
                  </a:outerShdw>
                </a:effectLst>
              </a:rPr>
              <a:t>„Demokratie leben!“</a:t>
            </a:r>
          </a:p>
          <a:p>
            <a:pPr algn="ctr"/>
            <a:endParaRPr lang="de-DE" sz="3200" b="1" dirty="0">
              <a:solidFill>
                <a:schemeClr val="bg1"/>
              </a:solidFill>
              <a:effectLst>
                <a:outerShdw blurRad="38100" dist="38100" dir="2700000" algn="tl">
                  <a:srgbClr val="000000">
                    <a:alpha val="43137"/>
                  </a:srgbClr>
                </a:outerShdw>
              </a:effectLst>
            </a:endParaRPr>
          </a:p>
          <a:p>
            <a:pPr algn="ctr"/>
            <a:r>
              <a:rPr lang="de-DE" b="1" dirty="0" smtClean="0">
                <a:solidFill>
                  <a:schemeClr val="bg1"/>
                </a:solidFill>
                <a:effectLst>
                  <a:outerShdw blurRad="38100" dist="38100" dir="2700000" algn="tl">
                    <a:srgbClr val="000000">
                      <a:alpha val="43137"/>
                    </a:srgbClr>
                  </a:outerShdw>
                </a:effectLst>
              </a:rPr>
              <a:t>Landesjugendamt</a:t>
            </a:r>
          </a:p>
          <a:p>
            <a:pPr algn="ctr"/>
            <a:r>
              <a:rPr lang="de-DE" dirty="0" smtClean="0">
                <a:solidFill>
                  <a:schemeClr val="bg1"/>
                </a:solidFill>
                <a:effectLst>
                  <a:outerShdw blurRad="38100" dist="38100" dir="2700000" algn="tl">
                    <a:srgbClr val="000000">
                      <a:alpha val="43137"/>
                    </a:srgbClr>
                  </a:outerShdw>
                </a:effectLst>
              </a:rPr>
              <a:t>Projekte gegen Extremismus</a:t>
            </a:r>
          </a:p>
        </p:txBody>
      </p:sp>
    </p:spTree>
    <p:extLst>
      <p:ext uri="{BB962C8B-B14F-4D97-AF65-F5344CB8AC3E}">
        <p14:creationId xmlns:p14="http://schemas.microsoft.com/office/powerpoint/2010/main" val="1522389658"/>
      </p:ext>
    </p:extLst>
  </p:cSld>
  <p:clrMapOvr>
    <a:masterClrMapping/>
  </p:clrMapOvr>
  <p:transition spd="slow" advTm="5000">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38150"/>
            <a:ext cx="6129089" cy="923925"/>
          </a:xfrm>
        </p:spPr>
        <p:txBody>
          <a:bodyPr/>
          <a:lstStyle/>
          <a:p>
            <a:r>
              <a:rPr lang="de-DE" dirty="0" smtClean="0"/>
              <a:t>Übersicht</a:t>
            </a:r>
            <a:endParaRPr lang="de-DE" dirty="0"/>
          </a:p>
        </p:txBody>
      </p:sp>
      <p:sp>
        <p:nvSpPr>
          <p:cNvPr id="3" name="Inhaltsplatzhalter 2"/>
          <p:cNvSpPr>
            <a:spLocks noGrp="1"/>
          </p:cNvSpPr>
          <p:nvPr>
            <p:ph idx="1"/>
          </p:nvPr>
        </p:nvSpPr>
        <p:spPr>
          <a:xfrm>
            <a:off x="685801" y="1879600"/>
            <a:ext cx="7126560" cy="3565624"/>
          </a:xfrm>
        </p:spPr>
        <p:txBody>
          <a:bodyPr/>
          <a:lstStyle/>
          <a:p>
            <a:pPr marL="457200" indent="-457200">
              <a:buFont typeface="Arial" panose="020B0604020202020204" pitchFamily="34" charset="0"/>
              <a:buChar char="•"/>
            </a:pPr>
            <a:r>
              <a:rPr lang="de-DE" sz="2400" dirty="0" smtClean="0"/>
              <a:t>AUSGANGSLAGE</a:t>
            </a:r>
          </a:p>
          <a:p>
            <a:pPr marL="457200" indent="-457200">
              <a:buFont typeface="Arial" panose="020B0604020202020204" pitchFamily="34" charset="0"/>
              <a:buChar char="•"/>
            </a:pPr>
            <a:r>
              <a:rPr lang="de-DE" sz="2400" dirty="0" smtClean="0"/>
              <a:t>HERAUSFORDERUNGEN</a:t>
            </a:r>
          </a:p>
          <a:p>
            <a:pPr marL="457200" indent="-457200">
              <a:buFont typeface="Arial" panose="020B0604020202020204" pitchFamily="34" charset="0"/>
              <a:buChar char="•"/>
            </a:pPr>
            <a:r>
              <a:rPr lang="de-DE" sz="2400" dirty="0" smtClean="0"/>
              <a:t>LANDESKONZEPT -  ZIEL</a:t>
            </a:r>
          </a:p>
          <a:p>
            <a:pPr marL="457200" indent="-457200">
              <a:buFont typeface="Arial" panose="020B0604020202020204" pitchFamily="34" charset="0"/>
              <a:buChar char="•"/>
            </a:pPr>
            <a:r>
              <a:rPr lang="de-DE" sz="2400" dirty="0" smtClean="0"/>
              <a:t>KONZEPT - STRUKTUR</a:t>
            </a:r>
          </a:p>
          <a:p>
            <a:pPr marL="457200" indent="-457200">
              <a:buFont typeface="Arial" panose="020B0604020202020204" pitchFamily="34" charset="0"/>
              <a:buChar char="•"/>
            </a:pPr>
            <a:r>
              <a:rPr lang="de-DE" sz="2400" dirty="0" smtClean="0"/>
              <a:t>PRÄVENTIONSNETZWERK</a:t>
            </a:r>
          </a:p>
          <a:p>
            <a:pPr marL="457200" indent="-457200">
              <a:buFont typeface="Arial" panose="020B0604020202020204" pitchFamily="34" charset="0"/>
              <a:buChar char="•"/>
            </a:pPr>
            <a:endParaRPr lang="de-DE" sz="2400" dirty="0"/>
          </a:p>
        </p:txBody>
      </p:sp>
    </p:spTree>
    <p:extLst>
      <p:ext uri="{BB962C8B-B14F-4D97-AF65-F5344CB8AC3E}">
        <p14:creationId xmlns:p14="http://schemas.microsoft.com/office/powerpoint/2010/main" val="2596666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38150"/>
            <a:ext cx="6129089" cy="923925"/>
          </a:xfrm>
        </p:spPr>
        <p:txBody>
          <a:bodyPr/>
          <a:lstStyle/>
          <a:p>
            <a:r>
              <a:rPr lang="de-DE" dirty="0"/>
              <a:t>AUSGANGSLAGE</a:t>
            </a:r>
          </a:p>
        </p:txBody>
      </p:sp>
      <p:sp>
        <p:nvSpPr>
          <p:cNvPr id="3" name="Inhaltsplatzhalter 2"/>
          <p:cNvSpPr>
            <a:spLocks noGrp="1"/>
          </p:cNvSpPr>
          <p:nvPr>
            <p:ph idx="1"/>
          </p:nvPr>
        </p:nvSpPr>
        <p:spPr>
          <a:xfrm>
            <a:off x="685801" y="1879600"/>
            <a:ext cx="7126560" cy="3637632"/>
          </a:xfrm>
        </p:spPr>
        <p:txBody>
          <a:bodyPr/>
          <a:lstStyle/>
          <a:p>
            <a:pPr marL="457200" indent="-457200">
              <a:buFont typeface="Arial" panose="020B0604020202020204" pitchFamily="34" charset="0"/>
              <a:buChar char="•"/>
            </a:pPr>
            <a:r>
              <a:rPr lang="de-DE" sz="2400" dirty="0" smtClean="0"/>
              <a:t>Radikaler Islam als globales Phänomen mit extremer Ausprägung bis hin zu weltweitem Terrorismus</a:t>
            </a:r>
          </a:p>
          <a:p>
            <a:pPr marL="457200" indent="-457200">
              <a:buFont typeface="Arial" panose="020B0604020202020204" pitchFamily="34" charset="0"/>
              <a:buChar char="•"/>
            </a:pPr>
            <a:r>
              <a:rPr lang="de-DE" sz="2400" dirty="0" smtClean="0"/>
              <a:t>Frage der inneren Sicherheit – Aufgabe der Polizei</a:t>
            </a:r>
          </a:p>
          <a:p>
            <a:pPr marL="457200" indent="-457200">
              <a:buFont typeface="Arial" panose="020B0604020202020204" pitchFamily="34" charset="0"/>
              <a:buChar char="•"/>
            </a:pPr>
            <a:r>
              <a:rPr lang="de-DE" sz="2400" dirty="0" smtClean="0"/>
              <a:t>Phänomen der religiösen Radikalisierung junger Menschen mit gesellschaftlichen und individuellen Hintergrundbedingungen</a:t>
            </a:r>
            <a:endParaRPr lang="de-DE" sz="2400" dirty="0"/>
          </a:p>
        </p:txBody>
      </p:sp>
    </p:spTree>
    <p:extLst>
      <p:ext uri="{BB962C8B-B14F-4D97-AF65-F5344CB8AC3E}">
        <p14:creationId xmlns:p14="http://schemas.microsoft.com/office/powerpoint/2010/main" val="2600311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38150"/>
            <a:ext cx="6129089" cy="923925"/>
          </a:xfrm>
        </p:spPr>
        <p:txBody>
          <a:bodyPr/>
          <a:lstStyle/>
          <a:p>
            <a:r>
              <a:rPr lang="de-DE" dirty="0"/>
              <a:t>AUSGANGSLAGE</a:t>
            </a:r>
          </a:p>
        </p:txBody>
      </p:sp>
      <p:sp>
        <p:nvSpPr>
          <p:cNvPr id="3" name="Inhaltsplatzhalter 2"/>
          <p:cNvSpPr>
            <a:spLocks noGrp="1"/>
          </p:cNvSpPr>
          <p:nvPr>
            <p:ph idx="1"/>
          </p:nvPr>
        </p:nvSpPr>
        <p:spPr>
          <a:xfrm>
            <a:off x="685801" y="1879600"/>
            <a:ext cx="7126560" cy="3565624"/>
          </a:xfrm>
        </p:spPr>
        <p:txBody>
          <a:bodyPr/>
          <a:lstStyle/>
          <a:p>
            <a:pPr marL="0" indent="0"/>
            <a:r>
              <a:rPr lang="de-DE" sz="2400" dirty="0" smtClean="0"/>
              <a:t>Politische Reaktion in Rheinland-Pfalz :</a:t>
            </a:r>
          </a:p>
          <a:p>
            <a:pPr marL="457200" indent="-457200">
              <a:buFont typeface="Arial" panose="020B0604020202020204" pitchFamily="34" charset="0"/>
              <a:buChar char="•"/>
            </a:pPr>
            <a:r>
              <a:rPr lang="de-DE" sz="2400" dirty="0" smtClean="0"/>
              <a:t>03</a:t>
            </a:r>
            <a:r>
              <a:rPr lang="de-DE" sz="2400" dirty="0"/>
              <a:t>. Februar 2015: Kabinett beauftragt MIFKJF</a:t>
            </a:r>
          </a:p>
          <a:p>
            <a:pPr marL="457200" indent="-457200">
              <a:buFont typeface="Arial" panose="020B0604020202020204" pitchFamily="34" charset="0"/>
              <a:buChar char="•"/>
            </a:pPr>
            <a:r>
              <a:rPr lang="de-DE" sz="2400" dirty="0"/>
              <a:t>MIFKJF und LSJV erarbeiten Konzept gemeinsam mit ISIM, MBWWK und MJV</a:t>
            </a:r>
          </a:p>
          <a:p>
            <a:pPr marL="457200" indent="-457200">
              <a:buFont typeface="Arial" panose="020B0604020202020204" pitchFamily="34" charset="0"/>
              <a:buChar char="•"/>
            </a:pPr>
            <a:r>
              <a:rPr lang="de-DE" sz="2400" dirty="0"/>
              <a:t>29. September 2015: Kabinett beschließt Umsetzung „Konzept zur Verhinderung islamistischer </a:t>
            </a:r>
            <a:r>
              <a:rPr lang="de-DE" sz="2400" dirty="0" smtClean="0"/>
              <a:t>(religiös begründeter) Radikalisierung </a:t>
            </a:r>
            <a:r>
              <a:rPr lang="de-DE" sz="2400" dirty="0"/>
              <a:t>junger Menschen in RLP</a:t>
            </a:r>
          </a:p>
        </p:txBody>
      </p:sp>
    </p:spTree>
    <p:extLst>
      <p:ext uri="{BB962C8B-B14F-4D97-AF65-F5344CB8AC3E}">
        <p14:creationId xmlns:p14="http://schemas.microsoft.com/office/powerpoint/2010/main" val="1377067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38150"/>
            <a:ext cx="6129089" cy="923925"/>
          </a:xfrm>
        </p:spPr>
        <p:txBody>
          <a:bodyPr/>
          <a:lstStyle/>
          <a:p>
            <a:r>
              <a:rPr lang="de-DE" dirty="0" smtClean="0"/>
              <a:t>(Pädagogische)</a:t>
            </a:r>
            <a:br>
              <a:rPr lang="de-DE" dirty="0" smtClean="0"/>
            </a:br>
            <a:r>
              <a:rPr lang="de-DE" dirty="0" err="1"/>
              <a:t>h</a:t>
            </a:r>
            <a:r>
              <a:rPr lang="de-DE" dirty="0" err="1" smtClean="0"/>
              <a:t>erausforderungen</a:t>
            </a:r>
            <a:endParaRPr lang="de-DE" dirty="0"/>
          </a:p>
        </p:txBody>
      </p:sp>
      <p:sp>
        <p:nvSpPr>
          <p:cNvPr id="3" name="Inhaltsplatzhalter 2"/>
          <p:cNvSpPr>
            <a:spLocks noGrp="1"/>
          </p:cNvSpPr>
          <p:nvPr>
            <p:ph idx="1"/>
          </p:nvPr>
        </p:nvSpPr>
        <p:spPr>
          <a:xfrm>
            <a:off x="685801" y="1879600"/>
            <a:ext cx="7126560" cy="1405384"/>
          </a:xfrm>
        </p:spPr>
        <p:txBody>
          <a:bodyPr/>
          <a:lstStyle/>
          <a:p>
            <a:pPr marL="457200" indent="-457200">
              <a:buFont typeface="Arial" panose="020B0604020202020204" pitchFamily="34" charset="0"/>
              <a:buChar char="•"/>
            </a:pPr>
            <a:r>
              <a:rPr lang="de-DE" sz="2400" dirty="0" smtClean="0"/>
              <a:t>Die Faktoren, die  eine islamistische Radikalisierung junger Menschen begünstigen, sind zugleich allgemein jugendtypisch wie zielgruppenspezifisch. </a:t>
            </a:r>
            <a:endParaRPr lang="de-DE" sz="2400" dirty="0"/>
          </a:p>
        </p:txBody>
      </p:sp>
      <p:pic>
        <p:nvPicPr>
          <p:cNvPr id="4" name="Inhaltsplatzhalter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924944"/>
            <a:ext cx="3716263" cy="2521562"/>
          </a:xfrm>
          <a:prstGeom prst="rect">
            <a:avLst/>
          </a:prstGeom>
          <a:noFill/>
          <a:ln w="9525">
            <a:noFill/>
            <a:miter lim="800000"/>
            <a:headEnd/>
            <a:tailEnd/>
          </a:ln>
        </p:spPr>
      </p:pic>
      <p:sp>
        <p:nvSpPr>
          <p:cNvPr id="5" name="Rechteck 4"/>
          <p:cNvSpPr/>
          <p:nvPr/>
        </p:nvSpPr>
        <p:spPr>
          <a:xfrm>
            <a:off x="611560" y="3294687"/>
            <a:ext cx="4968552" cy="2308324"/>
          </a:xfrm>
          <a:prstGeom prst="rect">
            <a:avLst/>
          </a:prstGeom>
        </p:spPr>
        <p:txBody>
          <a:bodyPr wrap="square">
            <a:spAutoFit/>
          </a:bodyPr>
          <a:lstStyle/>
          <a:p>
            <a:pPr marL="457200" indent="-457200">
              <a:buFont typeface="Arial" panose="020B0604020202020204" pitchFamily="34" charset="0"/>
              <a:buChar char="•"/>
            </a:pPr>
            <a:r>
              <a:rPr lang="de-DE" dirty="0">
                <a:solidFill>
                  <a:srgbClr val="8F1936"/>
                </a:solidFill>
                <a:latin typeface="Arial"/>
                <a:ea typeface="ＭＳ Ｐゴシック" pitchFamily="-107" charset="-128"/>
                <a:cs typeface="ＭＳ Ｐゴシック" pitchFamily="-107" charset="-128"/>
              </a:rPr>
              <a:t>Gesellschaftliche Bedingungen des Aufwachsens nehmen allgemein wenig Rücksicht auf die besondere Vulnerabilität junger Menschen. </a:t>
            </a:r>
          </a:p>
          <a:p>
            <a:pPr marL="0" indent="0"/>
            <a:r>
              <a:rPr lang="de-DE" dirty="0">
                <a:solidFill>
                  <a:srgbClr val="8F1936"/>
                </a:solidFill>
                <a:latin typeface="Arial"/>
                <a:ea typeface="ＭＳ Ｐゴシック" pitchFamily="-107" charset="-128"/>
                <a:cs typeface="ＭＳ Ｐゴシック" pitchFamily="-107" charset="-128"/>
              </a:rPr>
              <a:t> </a:t>
            </a:r>
          </a:p>
        </p:txBody>
      </p:sp>
    </p:spTree>
    <p:extLst>
      <p:ext uri="{BB962C8B-B14F-4D97-AF65-F5344CB8AC3E}">
        <p14:creationId xmlns:p14="http://schemas.microsoft.com/office/powerpoint/2010/main" val="3311368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38150"/>
            <a:ext cx="6129089" cy="923925"/>
          </a:xfrm>
        </p:spPr>
        <p:txBody>
          <a:bodyPr/>
          <a:lstStyle/>
          <a:p>
            <a:r>
              <a:rPr lang="de-DE" dirty="0" smtClean="0"/>
              <a:t>(Pädagogische)</a:t>
            </a:r>
            <a:br>
              <a:rPr lang="de-DE" dirty="0" smtClean="0"/>
            </a:br>
            <a:r>
              <a:rPr lang="de-DE" dirty="0" err="1"/>
              <a:t>h</a:t>
            </a:r>
            <a:r>
              <a:rPr lang="de-DE" dirty="0" err="1" smtClean="0"/>
              <a:t>erausforderungen</a:t>
            </a:r>
            <a:endParaRPr lang="de-DE" dirty="0"/>
          </a:p>
        </p:txBody>
      </p:sp>
      <p:sp>
        <p:nvSpPr>
          <p:cNvPr id="3" name="Inhaltsplatzhalter 2"/>
          <p:cNvSpPr>
            <a:spLocks noGrp="1"/>
          </p:cNvSpPr>
          <p:nvPr>
            <p:ph idx="1"/>
          </p:nvPr>
        </p:nvSpPr>
        <p:spPr>
          <a:xfrm>
            <a:off x="685801" y="1879600"/>
            <a:ext cx="7126560" cy="3565624"/>
          </a:xfrm>
        </p:spPr>
        <p:txBody>
          <a:bodyPr/>
          <a:lstStyle/>
          <a:p>
            <a:pPr marL="457200" indent="-457200">
              <a:buFont typeface="Arial" panose="020B0604020202020204" pitchFamily="34" charset="0"/>
              <a:buChar char="•"/>
            </a:pPr>
            <a:r>
              <a:rPr lang="de-DE" sz="2400" dirty="0" smtClean="0"/>
              <a:t>ggf</a:t>
            </a:r>
            <a:r>
              <a:rPr lang="de-DE" sz="2400" dirty="0"/>
              <a:t>. spezifische  Belastungen und Verletzungen aufgrund  </a:t>
            </a:r>
            <a:r>
              <a:rPr lang="de-DE" sz="2400" dirty="0" smtClean="0"/>
              <a:t>sozialer </a:t>
            </a:r>
            <a:r>
              <a:rPr lang="de-DE" sz="2400" dirty="0"/>
              <a:t>Lage und </a:t>
            </a:r>
            <a:r>
              <a:rPr lang="de-DE" sz="2400" dirty="0" smtClean="0"/>
              <a:t>Zugehörigkeit </a:t>
            </a:r>
            <a:r>
              <a:rPr lang="de-DE" sz="2400" dirty="0"/>
              <a:t>zu einer religiösen Minderheit.</a:t>
            </a:r>
          </a:p>
          <a:p>
            <a:pPr marL="457200" indent="-457200">
              <a:buFont typeface="Arial" panose="020B0604020202020204" pitchFamily="34" charset="0"/>
              <a:buChar char="•"/>
            </a:pPr>
            <a:r>
              <a:rPr lang="de-DE" sz="2400" dirty="0" smtClean="0"/>
              <a:t>verlockende </a:t>
            </a:r>
            <a:r>
              <a:rPr lang="de-DE" sz="2400" dirty="0"/>
              <a:t>Kompensationsangebote </a:t>
            </a:r>
            <a:r>
              <a:rPr lang="de-DE" sz="2400" dirty="0" smtClean="0"/>
              <a:t>von für </a:t>
            </a:r>
            <a:r>
              <a:rPr lang="de-DE" sz="2400" dirty="0"/>
              <a:t>diese spezifischen „Verletzungen“. </a:t>
            </a:r>
            <a:endParaRPr lang="de-DE" sz="2400" dirty="0" smtClean="0"/>
          </a:p>
          <a:p>
            <a:pPr marL="457200" indent="-457200">
              <a:buFont typeface="Arial" panose="020B0604020202020204" pitchFamily="34" charset="0"/>
              <a:buChar char="•"/>
            </a:pPr>
            <a:r>
              <a:rPr lang="de-DE" sz="2400" dirty="0" smtClean="0"/>
              <a:t>Attraktivität </a:t>
            </a:r>
            <a:r>
              <a:rPr lang="de-DE" sz="2400" dirty="0"/>
              <a:t>des Verbotenen macht Information und Aufklärung, macht Warnung vor den radikalen Kräften wenig wirksam. </a:t>
            </a:r>
          </a:p>
        </p:txBody>
      </p:sp>
    </p:spTree>
    <p:extLst>
      <p:ext uri="{BB962C8B-B14F-4D97-AF65-F5344CB8AC3E}">
        <p14:creationId xmlns:p14="http://schemas.microsoft.com/office/powerpoint/2010/main" val="3013559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285750" lvl="0" indent="-285750">
              <a:buFont typeface="Arial" panose="020B0604020202020204" pitchFamily="34" charset="0"/>
              <a:buChar char="•"/>
              <a:defRPr/>
            </a:pPr>
            <a:r>
              <a:rPr lang="de-DE" altLang="de-DE" sz="2000" dirty="0" smtClean="0">
                <a:latin typeface="Arial" pitchFamily="34" charset="0"/>
                <a:ea typeface="ＭＳ Ｐゴシック" pitchFamily="34" charset="-128"/>
                <a:cs typeface="ＭＳ Ｐゴシック" pitchFamily="34" charset="-128"/>
              </a:rPr>
              <a:t>Verklärung </a:t>
            </a:r>
            <a:r>
              <a:rPr lang="de-DE" altLang="de-DE" sz="2000" dirty="0">
                <a:latin typeface="Arial" pitchFamily="34" charset="0"/>
                <a:ea typeface="ＭＳ Ｐゴシック" pitchFamily="34" charset="-128"/>
                <a:cs typeface="ＭＳ Ｐゴシック" pitchFamily="34" charset="-128"/>
              </a:rPr>
              <a:t>und Heroisierung </a:t>
            </a:r>
            <a:r>
              <a:rPr lang="de-DE" altLang="de-DE" sz="2000" dirty="0" smtClean="0">
                <a:latin typeface="Arial" pitchFamily="34" charset="0"/>
                <a:ea typeface="ＭＳ Ｐゴシック" pitchFamily="34" charset="-128"/>
                <a:cs typeface="ＭＳ Ｐゴシック" pitchFamily="34" charset="-128"/>
              </a:rPr>
              <a:t>extremistischer </a:t>
            </a:r>
            <a:r>
              <a:rPr lang="de-DE" altLang="de-DE" sz="2000" dirty="0">
                <a:latin typeface="Arial" pitchFamily="34" charset="0"/>
                <a:ea typeface="ＭＳ Ｐゴシック" pitchFamily="34" charset="-128"/>
                <a:cs typeface="ＭＳ Ｐゴシック" pitchFamily="34" charset="-128"/>
              </a:rPr>
              <a:t>Bewegungen den Boden </a:t>
            </a:r>
            <a:r>
              <a:rPr lang="de-DE" altLang="de-DE" sz="2000" dirty="0" smtClean="0">
                <a:latin typeface="Arial" pitchFamily="34" charset="0"/>
                <a:ea typeface="ＭＳ Ｐゴシック" pitchFamily="34" charset="-128"/>
                <a:cs typeface="ＭＳ Ｐゴシック" pitchFamily="34" charset="-128"/>
              </a:rPr>
              <a:t>entziehen</a:t>
            </a:r>
          </a:p>
          <a:p>
            <a:pPr marL="285750" lvl="0" indent="-285750">
              <a:buFont typeface="Arial" panose="020B0604020202020204" pitchFamily="34" charset="0"/>
              <a:buChar char="•"/>
              <a:defRPr/>
            </a:pPr>
            <a:r>
              <a:rPr lang="de-DE" altLang="de-DE" sz="2000" dirty="0" smtClean="0">
                <a:latin typeface="Arial" pitchFamily="34" charset="0"/>
                <a:ea typeface="ＭＳ Ｐゴシック" pitchFamily="34" charset="-128"/>
                <a:cs typeface="ＭＳ Ｐゴシック" pitchFamily="34" charset="-128"/>
              </a:rPr>
              <a:t>Unterstützung der </a:t>
            </a:r>
            <a:r>
              <a:rPr lang="de-DE" altLang="de-DE" sz="2000" dirty="0">
                <a:latin typeface="Arial" pitchFamily="34" charset="0"/>
                <a:ea typeface="ＭＳ Ｐゴシック" pitchFamily="34" charset="-128"/>
                <a:cs typeface="ＭＳ Ｐゴシック" pitchFamily="34" charset="-128"/>
              </a:rPr>
              <a:t>persönlichen Entwicklung </a:t>
            </a:r>
            <a:r>
              <a:rPr lang="de-DE" altLang="de-DE" sz="2000" dirty="0" smtClean="0">
                <a:latin typeface="Arial" pitchFamily="34" charset="0"/>
                <a:ea typeface="ＭＳ Ｐゴシック" pitchFamily="34" charset="-128"/>
                <a:cs typeface="ＭＳ Ｐゴシック" pitchFamily="34" charset="-128"/>
              </a:rPr>
              <a:t>und gesellschaftlichen </a:t>
            </a:r>
            <a:r>
              <a:rPr lang="de-DE" altLang="de-DE" sz="2000" dirty="0">
                <a:latin typeface="Arial" pitchFamily="34" charset="0"/>
                <a:ea typeface="ＭＳ Ｐゴシック" pitchFamily="34" charset="-128"/>
                <a:cs typeface="ＭＳ Ｐゴシック" pitchFamily="34" charset="-128"/>
              </a:rPr>
              <a:t>Teilhabe </a:t>
            </a:r>
            <a:r>
              <a:rPr lang="de-DE" altLang="de-DE" sz="2000" dirty="0" smtClean="0">
                <a:latin typeface="Arial" pitchFamily="34" charset="0"/>
                <a:ea typeface="ＭＳ Ｐゴシック" pitchFamily="34" charset="-128"/>
                <a:cs typeface="ＭＳ Ｐゴシック" pitchFamily="34" charset="-128"/>
              </a:rPr>
              <a:t>junger Menschen</a:t>
            </a:r>
          </a:p>
          <a:p>
            <a:pPr marL="285750" lvl="0" indent="-285750">
              <a:buFont typeface="Arial" panose="020B0604020202020204" pitchFamily="34" charset="0"/>
              <a:buChar char="•"/>
              <a:defRPr/>
            </a:pPr>
            <a:r>
              <a:rPr lang="de-DE" altLang="de-DE" sz="2000" dirty="0" smtClean="0">
                <a:latin typeface="Arial" pitchFamily="34" charset="0"/>
                <a:ea typeface="ＭＳ Ｐゴシック" pitchFamily="34" charset="-128"/>
                <a:cs typeface="ＭＳ Ｐゴシック" pitchFamily="34" charset="-128"/>
              </a:rPr>
              <a:t>negativen </a:t>
            </a:r>
            <a:r>
              <a:rPr lang="de-DE" altLang="de-DE" sz="2000" dirty="0">
                <a:latin typeface="Arial" pitchFamily="34" charset="0"/>
                <a:ea typeface="ＭＳ Ｐゴシック" pitchFamily="34" charset="-128"/>
                <a:cs typeface="ＭＳ Ｐゴシック" pitchFamily="34" charset="-128"/>
              </a:rPr>
              <a:t>Erfahrungen etwas Positives </a:t>
            </a:r>
            <a:r>
              <a:rPr lang="de-DE" altLang="de-DE" sz="2000" dirty="0" smtClean="0">
                <a:latin typeface="Arial" pitchFamily="34" charset="0"/>
                <a:ea typeface="ＭＳ Ｐゴシック" pitchFamily="34" charset="-128"/>
                <a:cs typeface="ＭＳ Ｐゴシック" pitchFamily="34" charset="-128"/>
              </a:rPr>
              <a:t>entgegensetzen, Stereotype und Negativzuschreibungen - </a:t>
            </a:r>
            <a:r>
              <a:rPr lang="de-DE" altLang="de-DE" sz="2000" dirty="0">
                <a:latin typeface="Arial" pitchFamily="34" charset="0"/>
                <a:ea typeface="ＭＳ Ｐゴシック" pitchFamily="34" charset="-128"/>
                <a:cs typeface="ＭＳ Ｐゴシック" pitchFamily="34" charset="-128"/>
              </a:rPr>
              <a:t>etwa auf den Islam </a:t>
            </a:r>
            <a:r>
              <a:rPr lang="de-DE" altLang="de-DE" sz="2000" dirty="0" smtClean="0">
                <a:latin typeface="Arial" pitchFamily="34" charset="0"/>
                <a:ea typeface="ＭＳ Ｐゴシック" pitchFamily="34" charset="-128"/>
                <a:cs typeface="ＭＳ Ｐゴシック" pitchFamily="34" charset="-128"/>
              </a:rPr>
              <a:t>bezogen - vermeiden</a:t>
            </a:r>
            <a:endParaRPr lang="de-DE" altLang="de-DE" sz="2000" dirty="0">
              <a:latin typeface="Arial" pitchFamily="34" charset="0"/>
              <a:ea typeface="ＭＳ Ｐゴシック" pitchFamily="34" charset="-128"/>
              <a:cs typeface="ＭＳ Ｐゴシック" pitchFamily="34" charset="-128"/>
            </a:endParaRPr>
          </a:p>
          <a:p>
            <a:pPr marL="285750" lvl="0" indent="-285750">
              <a:buFont typeface="Arial" panose="020B0604020202020204" pitchFamily="34" charset="0"/>
              <a:buChar char="•"/>
              <a:defRPr/>
            </a:pPr>
            <a:r>
              <a:rPr lang="de-DE" altLang="de-DE" sz="2000" dirty="0" smtClean="0">
                <a:latin typeface="Arial" pitchFamily="34" charset="0"/>
                <a:ea typeface="ＭＳ Ｐゴシック" pitchFamily="34" charset="-128"/>
                <a:cs typeface="ＭＳ Ｐゴシック" pitchFamily="34" charset="-128"/>
              </a:rPr>
              <a:t>Es verbietet </a:t>
            </a:r>
            <a:r>
              <a:rPr lang="de-DE" altLang="de-DE" sz="2000" dirty="0">
                <a:latin typeface="Arial" pitchFamily="34" charset="0"/>
                <a:ea typeface="ＭＳ Ｐゴシック" pitchFamily="34" charset="-128"/>
                <a:cs typeface="ＭＳ Ｐゴシック" pitchFamily="34" charset="-128"/>
              </a:rPr>
              <a:t>sich ein selektiver, etwa nur auf Muslime bezogener </a:t>
            </a:r>
            <a:r>
              <a:rPr lang="de-DE" altLang="de-DE" sz="2000" dirty="0" smtClean="0">
                <a:latin typeface="Arial" pitchFamily="34" charset="0"/>
                <a:ea typeface="ＭＳ Ｐゴシック" pitchFamily="34" charset="-128"/>
                <a:cs typeface="ＭＳ Ｐゴシック" pitchFamily="34" charset="-128"/>
              </a:rPr>
              <a:t>Zugang</a:t>
            </a:r>
          </a:p>
          <a:p>
            <a:pPr marL="0" lvl="0" indent="0">
              <a:defRPr/>
            </a:pPr>
            <a:r>
              <a:rPr lang="de-DE" altLang="de-DE" sz="2000" b="1" dirty="0" smtClean="0">
                <a:latin typeface="Arial" pitchFamily="34" charset="0"/>
                <a:ea typeface="ＭＳ Ｐゴシック" pitchFamily="34" charset="-128"/>
                <a:cs typeface="ＭＳ Ｐゴシック" pitchFamily="34" charset="-128"/>
              </a:rPr>
              <a:t>Deshalb : nicht stigmatisierendes, salutogenetisch orientiertes Präventionskonzept</a:t>
            </a:r>
            <a:endParaRPr lang="de-DE" altLang="de-DE" sz="2000" b="1" dirty="0">
              <a:latin typeface="Arial" pitchFamily="34" charset="0"/>
              <a:ea typeface="ＭＳ Ｐゴシック" pitchFamily="34" charset="-128"/>
              <a:cs typeface="ＭＳ Ｐゴシック" pitchFamily="34" charset="-128"/>
            </a:endParaRPr>
          </a:p>
        </p:txBody>
      </p:sp>
      <p:sp>
        <p:nvSpPr>
          <p:cNvPr id="4" name="Titel 1"/>
          <p:cNvSpPr txBox="1">
            <a:spLocks/>
          </p:cNvSpPr>
          <p:nvPr/>
        </p:nvSpPr>
        <p:spPr bwMode="auto">
          <a:xfrm>
            <a:off x="547936" y="590550"/>
            <a:ext cx="6129089" cy="923925"/>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l" rtl="0" eaLnBrk="0" fontAlgn="base" hangingPunct="0">
              <a:spcBef>
                <a:spcPct val="0"/>
              </a:spcBef>
              <a:spcAft>
                <a:spcPct val="0"/>
              </a:spcAft>
              <a:defRPr sz="3200" cap="all">
                <a:solidFill>
                  <a:srgbClr val="8F1936"/>
                </a:solidFill>
                <a:latin typeface="Arial"/>
                <a:ea typeface="ＭＳ Ｐゴシック" pitchFamily="-107" charset="-128"/>
                <a:cs typeface="ＭＳ Ｐゴシック" pitchFamily="-107" charset="-128"/>
              </a:defRPr>
            </a:lvl1pPr>
            <a:lvl2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5pPr>
            <a:lvl6pPr marL="4572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6pPr>
            <a:lvl7pPr marL="9144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7pPr>
            <a:lvl8pPr marL="13716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8pPr>
            <a:lvl9pPr marL="18288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9pPr>
          </a:lstStyle>
          <a:p>
            <a:r>
              <a:rPr lang="de-DE" kern="0" dirty="0" err="1" smtClean="0"/>
              <a:t>landesKonzept</a:t>
            </a:r>
            <a:r>
              <a:rPr lang="de-DE" kern="0" dirty="0" smtClean="0"/>
              <a:t> - Ziel</a:t>
            </a:r>
            <a:endParaRPr lang="de-DE" kern="0" dirty="0"/>
          </a:p>
        </p:txBody>
      </p:sp>
    </p:spTree>
    <p:extLst>
      <p:ext uri="{BB962C8B-B14F-4D97-AF65-F5344CB8AC3E}">
        <p14:creationId xmlns:p14="http://schemas.microsoft.com/office/powerpoint/2010/main" val="306909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sz="2400" dirty="0" smtClean="0"/>
              <a:t>Zwei Säulen:</a:t>
            </a:r>
          </a:p>
          <a:p>
            <a:pPr marL="0" indent="0"/>
            <a:endParaRPr lang="de-DE" sz="2400" dirty="0" smtClean="0"/>
          </a:p>
          <a:p>
            <a:pPr marL="457200" indent="-457200">
              <a:buFont typeface="Arial" panose="020B0604020202020204" pitchFamily="34" charset="0"/>
              <a:buChar char="•"/>
            </a:pPr>
            <a:r>
              <a:rPr lang="de-DE" sz="2400" dirty="0" smtClean="0"/>
              <a:t>Allgemeine </a:t>
            </a:r>
            <a:r>
              <a:rPr lang="de-DE" sz="2400" dirty="0"/>
              <a:t>und </a:t>
            </a:r>
            <a:r>
              <a:rPr lang="de-DE" sz="2400" dirty="0" smtClean="0"/>
              <a:t>spezifische Prävention</a:t>
            </a:r>
            <a:br>
              <a:rPr lang="de-DE" sz="2400" dirty="0" smtClean="0"/>
            </a:br>
            <a:endParaRPr lang="de-DE" sz="2400" dirty="0" smtClean="0"/>
          </a:p>
          <a:p>
            <a:pPr marL="457200" indent="-457200">
              <a:buFont typeface="Arial" panose="020B0604020202020204" pitchFamily="34" charset="0"/>
              <a:buChar char="•"/>
            </a:pPr>
            <a:r>
              <a:rPr lang="de-DE" sz="2400" dirty="0" smtClean="0"/>
              <a:t>Beratung, De-Radikalisierung und Ausstiegshilfen</a:t>
            </a:r>
            <a:endParaRPr lang="de-DE" sz="2400" dirty="0"/>
          </a:p>
        </p:txBody>
      </p:sp>
      <p:sp>
        <p:nvSpPr>
          <p:cNvPr id="5" name="Titel 1"/>
          <p:cNvSpPr txBox="1">
            <a:spLocks/>
          </p:cNvSpPr>
          <p:nvPr/>
        </p:nvSpPr>
        <p:spPr bwMode="auto">
          <a:xfrm>
            <a:off x="547936" y="590550"/>
            <a:ext cx="6129089" cy="923925"/>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l" rtl="0" eaLnBrk="0" fontAlgn="base" hangingPunct="0">
              <a:spcBef>
                <a:spcPct val="0"/>
              </a:spcBef>
              <a:spcAft>
                <a:spcPct val="0"/>
              </a:spcAft>
              <a:defRPr sz="3200" cap="all">
                <a:solidFill>
                  <a:srgbClr val="8F1936"/>
                </a:solidFill>
                <a:latin typeface="Arial"/>
                <a:ea typeface="ＭＳ Ｐゴシック" pitchFamily="-107" charset="-128"/>
                <a:cs typeface="ＭＳ Ｐゴシック" pitchFamily="-107" charset="-128"/>
              </a:defRPr>
            </a:lvl1pPr>
            <a:lvl2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3200">
                <a:solidFill>
                  <a:srgbClr val="8F1936"/>
                </a:solidFill>
                <a:latin typeface="Arial" pitchFamily="-112" charset="0"/>
                <a:ea typeface="ＭＳ Ｐゴシック" pitchFamily="-112" charset="-128"/>
                <a:cs typeface="ＭＳ Ｐゴシック" pitchFamily="-112" charset="-128"/>
              </a:defRPr>
            </a:lvl5pPr>
            <a:lvl6pPr marL="4572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6pPr>
            <a:lvl7pPr marL="9144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7pPr>
            <a:lvl8pPr marL="13716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8pPr>
            <a:lvl9pPr marL="1828800" algn="l" rtl="0" fontAlgn="base">
              <a:spcBef>
                <a:spcPct val="0"/>
              </a:spcBef>
              <a:spcAft>
                <a:spcPct val="0"/>
              </a:spcAft>
              <a:defRPr sz="3000">
                <a:solidFill>
                  <a:srgbClr val="8F1936"/>
                </a:solidFill>
                <a:latin typeface="Bliss Regular" pitchFamily="-112" charset="0"/>
                <a:ea typeface="ＭＳ Ｐゴシック" pitchFamily="-112" charset="-128"/>
                <a:cs typeface="ＭＳ Ｐゴシック" pitchFamily="-112" charset="-128"/>
              </a:defRPr>
            </a:lvl9pPr>
          </a:lstStyle>
          <a:p>
            <a:r>
              <a:rPr lang="de-DE" kern="0" dirty="0" smtClean="0"/>
              <a:t>Konzept - Struktur</a:t>
            </a:r>
            <a:endParaRPr lang="de-DE" kern="0" dirty="0"/>
          </a:p>
        </p:txBody>
      </p:sp>
    </p:spTree>
    <p:extLst>
      <p:ext uri="{BB962C8B-B14F-4D97-AF65-F5344CB8AC3E}">
        <p14:creationId xmlns:p14="http://schemas.microsoft.com/office/powerpoint/2010/main" val="1746005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Aufzählung Standart">
  <a:themeElements>
    <a:clrScheme name="Aufzählung Standart 1">
      <a:dk1>
        <a:srgbClr val="000000"/>
      </a:dk1>
      <a:lt1>
        <a:srgbClr val="FFFFFF"/>
      </a:lt1>
      <a:dk2>
        <a:srgbClr val="871D33"/>
      </a:dk2>
      <a:lt2>
        <a:srgbClr val="808080"/>
      </a:lt2>
      <a:accent1>
        <a:srgbClr val="871D33"/>
      </a:accent1>
      <a:accent2>
        <a:srgbClr val="C3591B"/>
      </a:accent2>
      <a:accent3>
        <a:srgbClr val="FFFFFF"/>
      </a:accent3>
      <a:accent4>
        <a:srgbClr val="000000"/>
      </a:accent4>
      <a:accent5>
        <a:srgbClr val="C3ABAD"/>
      </a:accent5>
      <a:accent6>
        <a:srgbClr val="B05017"/>
      </a:accent6>
      <a:hlink>
        <a:srgbClr val="3D7417"/>
      </a:hlink>
      <a:folHlink>
        <a:srgbClr val="0F2136"/>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fzählung Standart 1">
        <a:dk1>
          <a:srgbClr val="000000"/>
        </a:dk1>
        <a:lt1>
          <a:srgbClr val="FFFFFF"/>
        </a:lt1>
        <a:dk2>
          <a:srgbClr val="871D33"/>
        </a:dk2>
        <a:lt2>
          <a:srgbClr val="2D2015"/>
        </a:lt2>
        <a:accent1>
          <a:srgbClr val="F6D1C6"/>
        </a:accent1>
        <a:accent2>
          <a:srgbClr val="8F5F2F"/>
        </a:accent2>
        <a:accent3>
          <a:srgbClr val="FFFFFF"/>
        </a:accent3>
        <a:accent4>
          <a:srgbClr val="000000"/>
        </a:accent4>
        <a:accent5>
          <a:srgbClr val="FAE5DF"/>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Aufzählung Standart 1">
        <a:dk1>
          <a:srgbClr val="000000"/>
        </a:dk1>
        <a:lt1>
          <a:srgbClr val="FFFFFF"/>
        </a:lt1>
        <a:dk2>
          <a:srgbClr val="871D33"/>
        </a:dk2>
        <a:lt2>
          <a:srgbClr val="808080"/>
        </a:lt2>
        <a:accent1>
          <a:srgbClr val="871D33"/>
        </a:accent1>
        <a:accent2>
          <a:srgbClr val="C3591B"/>
        </a:accent2>
        <a:accent3>
          <a:srgbClr val="FFFFFF"/>
        </a:accent3>
        <a:accent4>
          <a:srgbClr val="000000"/>
        </a:accent4>
        <a:accent5>
          <a:srgbClr val="C3ABAD"/>
        </a:accent5>
        <a:accent6>
          <a:srgbClr val="B05017"/>
        </a:accent6>
        <a:hlink>
          <a:srgbClr val="3D7417"/>
        </a:hlink>
        <a:folHlink>
          <a:srgbClr val="0F2136"/>
        </a:folHlink>
      </a:clrScheme>
      <a:clrMap bg1="lt1" tx1="dk1" bg2="lt2" tx2="dk2" accent1="accent1" accent2="accent2" accent3="accent3" accent4="accent4" accent5="accent5" accent6="accent6" hlink="hlink" folHlink="folHlink"/>
    </a:extraClrScheme>
    <a:extraClrScheme>
      <a:clrScheme name="Aufzählung Standart 2">
        <a:dk1>
          <a:srgbClr val="000000"/>
        </a:dk1>
        <a:lt1>
          <a:srgbClr val="FFFFFF"/>
        </a:lt1>
        <a:dk2>
          <a:srgbClr val="871D33"/>
        </a:dk2>
        <a:lt2>
          <a:srgbClr val="808080"/>
        </a:lt2>
        <a:accent1>
          <a:srgbClr val="9F4A5C"/>
        </a:accent1>
        <a:accent2>
          <a:srgbClr val="CF7A49"/>
        </a:accent2>
        <a:accent3>
          <a:srgbClr val="FFFFFF"/>
        </a:accent3>
        <a:accent4>
          <a:srgbClr val="000000"/>
        </a:accent4>
        <a:accent5>
          <a:srgbClr val="CDB1B5"/>
        </a:accent5>
        <a:accent6>
          <a:srgbClr val="BB6E41"/>
        </a:accent6>
        <a:hlink>
          <a:srgbClr val="649045"/>
        </a:hlink>
        <a:folHlink>
          <a:srgbClr val="3F4D5E"/>
        </a:folHlink>
      </a:clrScheme>
      <a:clrMap bg1="lt1" tx1="dk1" bg2="lt2" tx2="dk2" accent1="accent1" accent2="accent2" accent3="accent3" accent4="accent4" accent5="accent5" accent6="accent6" hlink="hlink" folHlink="folHlink"/>
    </a:extraClrScheme>
    <a:extraClrScheme>
      <a:clrScheme name="Aufzählung Standart 3">
        <a:dk1>
          <a:srgbClr val="000000"/>
        </a:dk1>
        <a:lt1>
          <a:srgbClr val="FFFFFF"/>
        </a:lt1>
        <a:dk2>
          <a:srgbClr val="871D33"/>
        </a:dk2>
        <a:lt2>
          <a:srgbClr val="2D2015"/>
        </a:lt2>
        <a:accent1>
          <a:srgbClr val="B77785"/>
        </a:accent1>
        <a:accent2>
          <a:srgbClr val="DB9B76"/>
        </a:accent2>
        <a:accent3>
          <a:srgbClr val="FFFFFF"/>
        </a:accent3>
        <a:accent4>
          <a:srgbClr val="000000"/>
        </a:accent4>
        <a:accent5>
          <a:srgbClr val="D8BDC2"/>
        </a:accent5>
        <a:accent6>
          <a:srgbClr val="C68C6A"/>
        </a:accent6>
        <a:hlink>
          <a:srgbClr val="8BAC74"/>
        </a:hlink>
        <a:folHlink>
          <a:srgbClr val="6F7A86"/>
        </a:folHlink>
      </a:clrScheme>
      <a:clrMap bg1="lt1" tx1="dk1" bg2="lt2" tx2="dk2" accent1="accent1" accent2="accent2" accent3="accent3" accent4="accent4" accent5="accent5" accent6="accent6" hlink="hlink" folHlink="folHlink"/>
    </a:extraClrScheme>
    <a:extraClrScheme>
      <a:clrScheme name="Aufzählung Standart 4">
        <a:dk1>
          <a:srgbClr val="000000"/>
        </a:dk1>
        <a:lt1>
          <a:srgbClr val="FFFFFF"/>
        </a:lt1>
        <a:dk2>
          <a:srgbClr val="871D33"/>
        </a:dk2>
        <a:lt2>
          <a:srgbClr val="2D2015"/>
        </a:lt2>
        <a:accent1>
          <a:srgbClr val="CFA5AD"/>
        </a:accent1>
        <a:accent2>
          <a:srgbClr val="E7BDA4"/>
        </a:accent2>
        <a:accent3>
          <a:srgbClr val="FFFFFF"/>
        </a:accent3>
        <a:accent4>
          <a:srgbClr val="000000"/>
        </a:accent4>
        <a:accent5>
          <a:srgbClr val="E4CFD3"/>
        </a:accent5>
        <a:accent6>
          <a:srgbClr val="D1AB94"/>
        </a:accent6>
        <a:hlink>
          <a:srgbClr val="B1C7A2"/>
        </a:hlink>
        <a:folHlink>
          <a:srgbClr val="9FA6AF"/>
        </a:folHlink>
      </a:clrScheme>
      <a:clrMap bg1="lt1" tx1="dk1" bg2="lt2" tx2="dk2" accent1="accent1" accent2="accent2" accent3="accent3" accent4="accent4" accent5="accent5" accent6="accent6" hlink="hlink" folHlink="folHlink"/>
    </a:extraClrScheme>
    <a:extraClrScheme>
      <a:clrScheme name="Aufzählung Standart 5">
        <a:dk1>
          <a:srgbClr val="000000"/>
        </a:dk1>
        <a:lt1>
          <a:srgbClr val="FFFFFF"/>
        </a:lt1>
        <a:dk2>
          <a:srgbClr val="871D33"/>
        </a:dk2>
        <a:lt2>
          <a:srgbClr val="2D2015"/>
        </a:lt2>
        <a:accent1>
          <a:srgbClr val="E7D2D6"/>
        </a:accent1>
        <a:accent2>
          <a:srgbClr val="F3DED1"/>
        </a:accent2>
        <a:accent3>
          <a:srgbClr val="FFFFFF"/>
        </a:accent3>
        <a:accent4>
          <a:srgbClr val="000000"/>
        </a:accent4>
        <a:accent5>
          <a:srgbClr val="F1E5E8"/>
        </a:accent5>
        <a:accent6>
          <a:srgbClr val="DCC9BD"/>
        </a:accent6>
        <a:hlink>
          <a:srgbClr val="D8E3D1"/>
        </a:hlink>
        <a:folHlink>
          <a:srgbClr val="CFD3D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1_Aufzählung Standart 13">
    <a:dk1>
      <a:srgbClr val="000000"/>
    </a:dk1>
    <a:lt1>
      <a:srgbClr val="FFFFFF"/>
    </a:lt1>
    <a:dk2>
      <a:srgbClr val="871D33"/>
    </a:dk2>
    <a:lt2>
      <a:srgbClr val="808080"/>
    </a:lt2>
    <a:accent1>
      <a:srgbClr val="871D33"/>
    </a:accent1>
    <a:accent2>
      <a:srgbClr val="C3591B"/>
    </a:accent2>
    <a:accent3>
      <a:srgbClr val="FFFFFF"/>
    </a:accent3>
    <a:accent4>
      <a:srgbClr val="000000"/>
    </a:accent4>
    <a:accent5>
      <a:srgbClr val="C3ABAD"/>
    </a:accent5>
    <a:accent6>
      <a:srgbClr val="B05017"/>
    </a:accent6>
    <a:hlink>
      <a:srgbClr val="3D7417"/>
    </a:hlink>
    <a:folHlink>
      <a:srgbClr val="0F2136"/>
    </a:folHlink>
  </a:clrScheme>
</a:themeOverride>
</file>

<file path=docProps/app.xml><?xml version="1.0" encoding="utf-8"?>
<Properties xmlns="http://schemas.openxmlformats.org/officeDocument/2006/extended-properties" xmlns:vt="http://schemas.openxmlformats.org/officeDocument/2006/docPropsVTypes">
  <Template/>
  <TotalTime>0</TotalTime>
  <Words>840</Words>
  <Application>Microsoft Office PowerPoint</Application>
  <PresentationFormat>Bildschirmpräsentation (4:3)</PresentationFormat>
  <Paragraphs>115</Paragraphs>
  <Slides>15</Slides>
  <Notes>15</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Aufzählung Standart</vt:lpstr>
      <vt:lpstr>PowerPoint-Präsentation</vt:lpstr>
      <vt:lpstr>PowerPoint-Präsentation</vt:lpstr>
      <vt:lpstr>Übersicht</vt:lpstr>
      <vt:lpstr>AUSGANGSLAGE</vt:lpstr>
      <vt:lpstr>AUSGANGSLAGE</vt:lpstr>
      <vt:lpstr>(Pädagogische) herausforderungen</vt:lpstr>
      <vt:lpstr>(Pädagogische) herausforderungen</vt:lpstr>
      <vt:lpstr>PowerPoint-Präsentation</vt:lpstr>
      <vt:lpstr>PowerPoint-Präsentation</vt:lpstr>
      <vt:lpstr>Konzept - Struktur</vt:lpstr>
      <vt:lpstr>PowerPoint-Präsentation</vt:lpstr>
      <vt:lpstr>PowerPoint-Präsentation</vt:lpstr>
      <vt:lpstr>PowerPoint-Präsentation</vt:lpstr>
      <vt:lpstr>PowerPoint-Präsentation</vt:lpstr>
      <vt:lpstr>PowerPoint-Präsentation</vt:lpstr>
    </vt:vector>
  </TitlesOfParts>
  <Company>MBWJK</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Kinderrechte RLP</dc:title>
  <dc:creator>Jana Hillig</dc:creator>
  <cp:lastModifiedBy>Adler, Katja</cp:lastModifiedBy>
  <cp:revision>324</cp:revision>
  <cp:lastPrinted>2016-05-27T14:54:45Z</cp:lastPrinted>
  <dcterms:created xsi:type="dcterms:W3CDTF">2009-02-09T14:56:39Z</dcterms:created>
  <dcterms:modified xsi:type="dcterms:W3CDTF">2016-05-31T06:09:47Z</dcterms:modified>
</cp:coreProperties>
</file>